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69"/>
  </p:notesMasterIdLst>
  <p:sldIdLst>
    <p:sldId id="2431" r:id="rId5"/>
    <p:sldId id="2433" r:id="rId6"/>
    <p:sldId id="1579" r:id="rId7"/>
    <p:sldId id="2434" r:id="rId8"/>
    <p:sldId id="514" r:id="rId9"/>
    <p:sldId id="349" r:id="rId10"/>
    <p:sldId id="2301" r:id="rId11"/>
    <p:sldId id="2462" r:id="rId12"/>
    <p:sldId id="2558" r:id="rId13"/>
    <p:sldId id="2539" r:id="rId14"/>
    <p:sldId id="2559" r:id="rId15"/>
    <p:sldId id="2560" r:id="rId16"/>
    <p:sldId id="2562" r:id="rId17"/>
    <p:sldId id="2300" r:id="rId18"/>
    <p:sldId id="2111" r:id="rId19"/>
    <p:sldId id="2112" r:id="rId20"/>
    <p:sldId id="2453" r:id="rId21"/>
    <p:sldId id="2454" r:id="rId22"/>
    <p:sldId id="2449" r:id="rId23"/>
    <p:sldId id="331" r:id="rId24"/>
    <p:sldId id="332" r:id="rId25"/>
    <p:sldId id="335" r:id="rId26"/>
    <p:sldId id="2450" r:id="rId27"/>
    <p:sldId id="336" r:id="rId28"/>
    <p:sldId id="339" r:id="rId29"/>
    <p:sldId id="341" r:id="rId30"/>
    <p:sldId id="342" r:id="rId31"/>
    <p:sldId id="2451" r:id="rId32"/>
    <p:sldId id="2452" r:id="rId33"/>
    <p:sldId id="2455" r:id="rId34"/>
    <p:sldId id="2456" r:id="rId35"/>
    <p:sldId id="344" r:id="rId36"/>
    <p:sldId id="2459" r:id="rId37"/>
    <p:sldId id="346" r:id="rId38"/>
    <p:sldId id="347" r:id="rId39"/>
    <p:sldId id="348" r:id="rId40"/>
    <p:sldId id="518" r:id="rId41"/>
    <p:sldId id="297" r:id="rId42"/>
    <p:sldId id="2088" r:id="rId43"/>
    <p:sldId id="2435" r:id="rId44"/>
    <p:sldId id="298" r:id="rId45"/>
    <p:sldId id="569" r:id="rId46"/>
    <p:sldId id="2142" r:id="rId47"/>
    <p:sldId id="2457" r:id="rId48"/>
    <p:sldId id="2145" r:id="rId49"/>
    <p:sldId id="2458" r:id="rId50"/>
    <p:sldId id="2100" r:id="rId51"/>
    <p:sldId id="2094" r:id="rId52"/>
    <p:sldId id="2437" r:id="rId53"/>
    <p:sldId id="2438" r:id="rId54"/>
    <p:sldId id="2460" r:id="rId55"/>
    <p:sldId id="262" r:id="rId56"/>
    <p:sldId id="2096" r:id="rId57"/>
    <p:sldId id="2461" r:id="rId58"/>
    <p:sldId id="364" r:id="rId59"/>
    <p:sldId id="2439" r:id="rId60"/>
    <p:sldId id="365" r:id="rId61"/>
    <p:sldId id="367" r:id="rId62"/>
    <p:sldId id="541" r:id="rId63"/>
    <p:sldId id="1615" r:id="rId64"/>
    <p:sldId id="373" r:id="rId65"/>
    <p:sldId id="374" r:id="rId66"/>
    <p:sldId id="2441" r:id="rId67"/>
    <p:sldId id="2091" r:id="rId6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3EC6F44-BB3C-8C46-BCD5-B8E1449CC61E}">
          <p14:sldIdLst>
            <p14:sldId id="2431"/>
            <p14:sldId id="2433"/>
            <p14:sldId id="1579"/>
            <p14:sldId id="2434"/>
            <p14:sldId id="514"/>
            <p14:sldId id="349"/>
            <p14:sldId id="2301"/>
            <p14:sldId id="2462"/>
            <p14:sldId id="2558"/>
            <p14:sldId id="2539"/>
            <p14:sldId id="2559"/>
            <p14:sldId id="2560"/>
            <p14:sldId id="2562"/>
            <p14:sldId id="2300"/>
            <p14:sldId id="2111"/>
            <p14:sldId id="2112"/>
            <p14:sldId id="2453"/>
            <p14:sldId id="2454"/>
            <p14:sldId id="2449"/>
            <p14:sldId id="331"/>
            <p14:sldId id="332"/>
            <p14:sldId id="335"/>
            <p14:sldId id="2450"/>
            <p14:sldId id="336"/>
            <p14:sldId id="339"/>
            <p14:sldId id="341"/>
            <p14:sldId id="342"/>
            <p14:sldId id="2451"/>
            <p14:sldId id="2452"/>
            <p14:sldId id="2455"/>
            <p14:sldId id="2456"/>
            <p14:sldId id="344"/>
            <p14:sldId id="2459"/>
            <p14:sldId id="346"/>
            <p14:sldId id="347"/>
            <p14:sldId id="348"/>
            <p14:sldId id="518"/>
            <p14:sldId id="297"/>
            <p14:sldId id="2088"/>
            <p14:sldId id="2435"/>
            <p14:sldId id="298"/>
            <p14:sldId id="569"/>
            <p14:sldId id="2142"/>
            <p14:sldId id="2457"/>
            <p14:sldId id="2145"/>
            <p14:sldId id="2458"/>
            <p14:sldId id="2100"/>
            <p14:sldId id="2094"/>
            <p14:sldId id="2437"/>
            <p14:sldId id="2438"/>
            <p14:sldId id="2460"/>
            <p14:sldId id="262"/>
            <p14:sldId id="2096"/>
            <p14:sldId id="2461"/>
            <p14:sldId id="364"/>
            <p14:sldId id="2439"/>
            <p14:sldId id="365"/>
            <p14:sldId id="367"/>
            <p14:sldId id="541"/>
            <p14:sldId id="1615"/>
            <p14:sldId id="373"/>
            <p14:sldId id="374"/>
            <p14:sldId id="2441"/>
            <p14:sldId id="2091"/>
          </p14:sldIdLst>
        </p14:section>
        <p14:section name="End Intro to NoSQL with DynamoDB" id="{99D8BA4A-8505-C649-9252-31AEDF918C4F}">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Craig Liebendorfer" initials="CL" lastIdx="1" clrIdx="2">
    <p:extLst>
      <p:ext uri="{19B8F6BF-5375-455C-9EA6-DF929625EA0E}">
        <p15:presenceInfo xmlns:p15="http://schemas.microsoft.com/office/powerpoint/2012/main" userId="Craig Liebendorf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836"/>
    <a:srgbClr val="B31A90"/>
    <a:srgbClr val="414042"/>
    <a:srgbClr val="FCB64C"/>
    <a:srgbClr val="595A5D"/>
    <a:srgbClr val="DCDCDC"/>
    <a:srgbClr val="4F81BD"/>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7" autoAdjust="0"/>
    <p:restoredTop sz="63011" autoAdjust="0"/>
  </p:normalViewPr>
  <p:slideViewPr>
    <p:cSldViewPr snapToGrid="0" showGuides="1">
      <p:cViewPr varScale="1">
        <p:scale>
          <a:sx n="104" d="100"/>
          <a:sy n="104" d="100"/>
        </p:scale>
        <p:origin x="1784" y="18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7/13/20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iN6mhI5hFt4"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7772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efficient queries by building data to match access patterns: use “Sort Key Conditions.” Build composite sort keys by concatenating 2 attributes that you are interested in. Use the most general on the left and concatenate the more unique to the right. This enables the ‘</a:t>
            </a:r>
            <a:r>
              <a:rPr lang="en-US" dirty="0" err="1"/>
              <a:t>begins_with</a:t>
            </a:r>
            <a:r>
              <a:rPr lang="en-US" dirty="0"/>
              <a:t>’ condition we will see in a moment…</a:t>
            </a:r>
          </a:p>
          <a:p>
            <a:endParaRPr lang="en-US" dirty="0"/>
          </a:p>
          <a:p>
            <a:r>
              <a:rPr lang="en-US" dirty="0"/>
              <a:t>In this example – we are interested in State and Date – the State is much more general (NORMAL, WARNING1, WARNING2, WARNING3), so it is our leading term in this concatenated attribute.</a:t>
            </a:r>
          </a:p>
          <a:p>
            <a:endParaRPr lang="en-US" dirty="0"/>
          </a:p>
          <a:p>
            <a:r>
              <a:rPr lang="en-US" dirty="0"/>
              <a:t>We now have a new Sort Key – a composite key: </a:t>
            </a:r>
            <a:r>
              <a:rPr lang="en-US" dirty="0" err="1"/>
              <a:t>State#Date</a:t>
            </a:r>
            <a:r>
              <a:rPr lang="en-US" dirty="0"/>
              <a:t>. The application writes this as the sort key.</a:t>
            </a:r>
          </a:p>
          <a:p>
            <a:endParaRPr lang="en-US" dirty="0"/>
          </a:p>
          <a:p>
            <a:r>
              <a:rPr lang="en-US" dirty="0"/>
              <a:t>This fundamentally changes the query. Now, if there were 500 hundred saved items, and this </a:t>
            </a:r>
            <a:r>
              <a:rPr lang="en-US" dirty="0" err="1"/>
              <a:t>Begins_With</a:t>
            </a:r>
            <a:r>
              <a:rPr lang="en-US" dirty="0"/>
              <a:t> query is run – it will read and return </a:t>
            </a:r>
            <a:r>
              <a:rPr lang="en-US" i="1" dirty="0"/>
              <a:t>ONLY</a:t>
            </a:r>
            <a:r>
              <a:rPr lang="en-US" i="0" dirty="0"/>
              <a:t> the Warning items. This is how we can create very efficient targeted queries.</a:t>
            </a:r>
          </a:p>
          <a:p>
            <a:br>
              <a:rPr lang="en-US" i="0" dirty="0"/>
            </a:br>
            <a:r>
              <a:rPr lang="en-US" i="0" dirty="0"/>
              <a:t>A couple additional points:</a:t>
            </a:r>
          </a:p>
          <a:p>
            <a:r>
              <a:rPr lang="en-US" i="0" dirty="0"/>
              <a:t>– Queries always need the full equals on the Partition Key.</a:t>
            </a:r>
          </a:p>
          <a:p>
            <a:r>
              <a:rPr lang="en-US" i="0" dirty="0"/>
              <a:t>-- Queries will return all of the items as a single aggregate. So, if there are 10 items that are 400bytes each (4KB) it would still just consume 1 RCU (4KB). </a:t>
            </a:r>
          </a:p>
          <a:p>
            <a:endParaRPr lang="en-US" i="0" dirty="0"/>
          </a:p>
          <a:p>
            <a:r>
              <a:rPr lang="en-US" i="0" dirty="0"/>
              <a:t>Great – we’ve built a composite sort key to model multiple query access patterns into a single sort key. There could be many more layers to this hierarchy </a:t>
            </a:r>
            <a:r>
              <a:rPr lang="en-US" i="0" u="sng" dirty="0"/>
              <a:t>as long as it fulfills the access pattern.</a:t>
            </a:r>
            <a:r>
              <a:rPr lang="en-US" i="0" u="none" dirty="0"/>
              <a:t> This is a solid 1 to Many relationship. 1 device to many updates – and we now can sort it by status and order it by date. This fulfills the common access patterns of the application for the user.</a:t>
            </a:r>
          </a:p>
          <a:p>
            <a:endParaRPr lang="en-US" i="0" u="none" dirty="0"/>
          </a:p>
          <a:p>
            <a:r>
              <a:rPr lang="en-GB" dirty="0"/>
              <a:t>The result set from a Query is limited to 1 MB per call. You can use the </a:t>
            </a:r>
            <a:r>
              <a:rPr lang="en-GB" dirty="0" err="1"/>
              <a:t>LastEvaluatedKey</a:t>
            </a:r>
            <a:r>
              <a:rPr lang="en-GB" dirty="0"/>
              <a:t> from the query response to retrieve more results. </a:t>
            </a:r>
            <a:endParaRPr lang="en-US" i="0" u="sng"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432731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there is a new access pattern? What if the system has a requirement to fetch data logs from an operator between two dates?</a:t>
            </a:r>
          </a:p>
          <a:p>
            <a:endParaRPr lang="en-US" dirty="0"/>
          </a:p>
          <a:p>
            <a:r>
              <a:rPr lang="en-US" dirty="0"/>
              <a:t>By keeping values as top level attributes, you can add a GSI to the table at any time. A GSI is effectively a view or a second table that DynamoDB keeps up to date for you…</a:t>
            </a:r>
          </a:p>
          <a:p>
            <a:endParaRPr lang="en-US" dirty="0"/>
          </a:p>
          <a:p>
            <a:r>
              <a:rPr lang="en-US" dirty="0"/>
              <a:t>Using “Operator” as a GSI-partition key is a good choice here, because it will maintain high cardinality for the pk of the GSI (a requirement just like the base table). By adding this GSI, we are establishing a M:N relationship (many devices : many operators). </a:t>
            </a:r>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070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that GSI query looks like….</a:t>
            </a:r>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1462892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GSI can be added and removed at any time. Let’s say there is a need to look up device updates by a Supervisor… if this were an attribute and indexed on a GSI it would represent a very small % of overall items. </a:t>
            </a:r>
          </a:p>
          <a:p>
            <a:br>
              <a:rPr lang="en-US" dirty="0"/>
            </a:br>
            <a:r>
              <a:rPr lang="en-US" dirty="0"/>
              <a:t>GSIs are sparse – which means that only items that match the GSI’s primary key are copied into the GSI. This can be used for very efficient indexing of select items.</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2312548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i="1" dirty="0">
                <a:sym typeface="Wingdings" pitchFamily="2" charset="2"/>
              </a:rPr>
              <a:t> Hidden: The above Device Filter vs Condition example illustrates this pattern without introducing delete/insert. This retail cart example is more complex, but allows you to discuss the tradeoffs when designing a data model. </a:t>
            </a:r>
            <a:endParaRPr lang="en-US" b="1" i="1"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i="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i="1" dirty="0"/>
              <a:t>&lt;Important note </a:t>
            </a:r>
            <a:r>
              <a:rPr lang="en-US" b="1" i="1" u="sng" dirty="0"/>
              <a:t>for the presenter</a:t>
            </a:r>
            <a:r>
              <a:rPr lang="en-US" b="1" i="1" dirty="0"/>
              <a:t>:</a:t>
            </a:r>
            <a:r>
              <a:rPr lang="en-US" b="0" i="1" dirty="0"/>
              <a:t> This pattern illustrates composite sort keys, it is important to understand that sort keys are not updated in place, but need to be deleted/inserted. This pattern works well for a workload that is read heavy. You may also consider pushing the composite sort key to a GSI, where it will manage the ”insert/delete” to reduce application logic… This would result in 3 writes (1 to the </a:t>
            </a:r>
            <a:r>
              <a:rPr lang="en-US" b="0" i="1" dirty="0" err="1"/>
              <a:t>basetable</a:t>
            </a:r>
            <a:r>
              <a:rPr lang="en-US" b="0" i="1" dirty="0"/>
              <a:t> and 2 on the GSI – a delete and insert) instead of 2 writes (a delete and insert on the base table) so it is less efficient overall – but it does reduce the application side logic. This is important to understand with data model design: there are trade offs at each step. Balancing optimizations and application logic is an important discussion and there can be multiple ways to achieve a goal.</a:t>
            </a:r>
            <a:r>
              <a:rPr lang="en-US" b="1" i="1" dirty="0"/>
              <a:t>&gt;</a:t>
            </a:r>
          </a:p>
          <a:p>
            <a:r>
              <a:rPr lang="en-US" i="0" dirty="0"/>
              <a:t>-----</a:t>
            </a:r>
          </a:p>
          <a:p>
            <a:endParaRPr lang="en-US" i="0" dirty="0"/>
          </a:p>
          <a:p>
            <a:r>
              <a:rPr lang="en-US" i="0" dirty="0"/>
              <a:t>Warm up data modeling example – to understand the difference between Filters &amp; Sort Key conditions.</a:t>
            </a:r>
          </a:p>
          <a:p>
            <a:endParaRPr lang="en-US" i="0" dirty="0"/>
          </a:p>
          <a:p>
            <a:r>
              <a:rPr lang="en-US" i="0" dirty="0"/>
              <a:t>This example is of a Retail Cart table, with access patterns what match the user opening the app. For example, a user logs in and:</a:t>
            </a:r>
          </a:p>
          <a:p>
            <a:pPr marL="171450" indent="-171450">
              <a:buFontTx/>
              <a:buChar char="-"/>
            </a:pPr>
            <a:r>
              <a:rPr lang="en-US" i="1" dirty="0"/>
              <a:t>Retrieve all active items in the cart sorted by recency of when they were put in the cart</a:t>
            </a:r>
          </a:p>
          <a:p>
            <a:pPr marL="171450" indent="-171450">
              <a:buFontTx/>
              <a:buChar char="-"/>
            </a:pPr>
            <a:r>
              <a:rPr lang="en-US" i="1" dirty="0"/>
              <a:t>Retrieve all items I’ve saved for later, also sorted by time order of recency</a:t>
            </a:r>
          </a:p>
          <a:p>
            <a:pPr marL="171450" indent="-171450">
              <a:buFontTx/>
              <a:buChar char="-"/>
            </a:pPr>
            <a:r>
              <a:rPr lang="en-US" i="1" dirty="0"/>
              <a:t>Retrieve items which have been shipped.</a:t>
            </a:r>
          </a:p>
          <a:p>
            <a:endParaRPr lang="en-US" i="1" dirty="0"/>
          </a:p>
          <a:p>
            <a:r>
              <a:rPr lang="en-US" i="0" dirty="0"/>
              <a:t>The table is organized by </a:t>
            </a:r>
            <a:r>
              <a:rPr lang="en-US" i="0" dirty="0" err="1"/>
              <a:t>CustomerID</a:t>
            </a:r>
            <a:r>
              <a:rPr lang="en-US" i="0" dirty="0"/>
              <a:t>, so it has a well distributed/high cardinality key space and access pattern. (The number of partition keys will scale out as more traffic and throughput is used by the application) It is sorted by Date – so that queries can return items in most recent order.  The combination of the ID and the Date define uniqueness – so in this case, there could be a new item inserted each second (this could be more granular).</a:t>
            </a:r>
          </a:p>
          <a:p>
            <a:endParaRPr lang="en-US" i="0" dirty="0"/>
          </a:p>
          <a:p>
            <a:r>
              <a:rPr lang="en-US" i="0" dirty="0"/>
              <a:t>In this example – the query filters by Status, a non-key attribute. This is applied AFTER the query runs, so if there are 3 items and 2 are returned all 3 are read (and consume read capacity) and one is dropped. This isn’t so bad, but what if there are 500 previously saved items and the first query on log in only wants the 2 active items? The query would read 500 items and drop 498. </a:t>
            </a:r>
          </a:p>
          <a:p>
            <a:endParaRPr lang="en-US" i="0" dirty="0"/>
          </a:p>
          <a:p>
            <a:r>
              <a:rPr lang="en-US" i="0" dirty="0"/>
              <a:t>So, can we do better?......Yes!</a:t>
            </a:r>
          </a:p>
          <a:p>
            <a:endParaRPr lang="en-US" i="1"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493904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composite sort keys by concatenating 2 attributes that you are interested in. Use the most general on the left and concatenate the more unique to the right. This enables the ‘</a:t>
            </a:r>
            <a:r>
              <a:rPr lang="en-US" dirty="0" err="1"/>
              <a:t>begins_with</a:t>
            </a:r>
            <a:r>
              <a:rPr lang="en-US" dirty="0"/>
              <a:t>’ condition we will see in a moment…</a:t>
            </a:r>
          </a:p>
          <a:p>
            <a:endParaRPr lang="en-US" dirty="0"/>
          </a:p>
          <a:p>
            <a:r>
              <a:rPr lang="en-US" dirty="0"/>
              <a:t>In this example – we are interested in Status and Date – the Status is much more general (3 values: Active, Saved, &amp; Shipped), so it is our leading term in this concatenated attribute.</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516095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a new Sort Key – a composite key. The application writes this as the sort key.</a:t>
            </a:r>
          </a:p>
          <a:p>
            <a:endParaRPr lang="en-US" dirty="0"/>
          </a:p>
          <a:p>
            <a:r>
              <a:rPr lang="en-US" dirty="0"/>
              <a:t>This fundamentally changes the query. Now, if there were 500 hundred saved items, and this </a:t>
            </a:r>
            <a:r>
              <a:rPr lang="en-US" dirty="0" err="1"/>
              <a:t>Begins_With</a:t>
            </a:r>
            <a:r>
              <a:rPr lang="en-US" dirty="0"/>
              <a:t> query is run – it will read and return </a:t>
            </a:r>
            <a:r>
              <a:rPr lang="en-US" i="1" dirty="0"/>
              <a:t>ONLY</a:t>
            </a:r>
            <a:r>
              <a:rPr lang="en-US" i="0" dirty="0"/>
              <a:t> the two items. This is how we can create very efficient targeted queries.</a:t>
            </a:r>
          </a:p>
          <a:p>
            <a:br>
              <a:rPr lang="en-US" i="0" dirty="0"/>
            </a:br>
            <a:r>
              <a:rPr lang="en-US" i="0" dirty="0"/>
              <a:t>A couple additional points:</a:t>
            </a:r>
          </a:p>
          <a:p>
            <a:r>
              <a:rPr lang="en-US" i="0" dirty="0"/>
              <a:t>– Queries always need the full equals on the Partition Key.</a:t>
            </a:r>
          </a:p>
          <a:p>
            <a:r>
              <a:rPr lang="en-US" i="0" dirty="0"/>
              <a:t>-- Queries will return all of the items as a single aggregate. So, if there are 10 items that are 400bytes each (4KB) it would still just consume 1 RCU (4KB). </a:t>
            </a:r>
          </a:p>
          <a:p>
            <a:endParaRPr lang="en-US" i="0" dirty="0"/>
          </a:p>
          <a:p>
            <a:r>
              <a:rPr lang="en-US" i="0" dirty="0"/>
              <a:t>Great – we’ve built a composite sort key to model multiple query access patterns into a single sort key. There could be many more layers to this hierarchy </a:t>
            </a:r>
            <a:r>
              <a:rPr lang="en-US" i="0" u="sng" dirty="0"/>
              <a:t>as long as it fulfills the access pattern.</a:t>
            </a:r>
            <a:r>
              <a:rPr lang="en-US" i="0" u="none" dirty="0"/>
              <a:t> This is a solid 1 to Many relationship. 1 customer to many items – and we now can sort it by status and order it by date. This fulfills the common access patterns of the application for the user.</a:t>
            </a:r>
            <a:endParaRPr lang="en-US" i="0" u="sng"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961521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want a new access pattern? What if Marketing comes along as says: we want to see everyone who put an Alexa in their cart last week, but didn’t check out?</a:t>
            </a:r>
          </a:p>
          <a:p>
            <a:endParaRPr lang="en-US" dirty="0"/>
          </a:p>
          <a:p>
            <a:r>
              <a:rPr lang="en-US" dirty="0"/>
              <a:t>We could define a GSI partition key on the </a:t>
            </a:r>
            <a:r>
              <a:rPr lang="en-US" dirty="0" err="1"/>
              <a:t>Item_SKU</a:t>
            </a:r>
            <a:r>
              <a:rPr lang="en-US" dirty="0"/>
              <a:t> from the base table. This will work well, because it also has a high distribution of keys and access. We can reuse that handy </a:t>
            </a:r>
            <a:r>
              <a:rPr lang="en-US" dirty="0" err="1"/>
              <a:t>Status#Data</a:t>
            </a:r>
            <a:r>
              <a:rPr lang="en-US" dirty="0"/>
              <a:t> attribute for the GSI sort key as well.</a:t>
            </a:r>
          </a:p>
          <a:p>
            <a:endParaRPr lang="en-US" dirty="0"/>
          </a:p>
          <a:p>
            <a:r>
              <a:rPr lang="en-US" dirty="0"/>
              <a:t>Items written to the </a:t>
            </a:r>
            <a:r>
              <a:rPr lang="en-US" dirty="0" err="1"/>
              <a:t>basetable</a:t>
            </a:r>
            <a:r>
              <a:rPr lang="en-US" dirty="0"/>
              <a:t> are written into the GSI indexed by the the SKU. </a:t>
            </a:r>
            <a:br>
              <a:rPr lang="en-US" dirty="0"/>
            </a:br>
            <a:br>
              <a:rPr lang="en-US" dirty="0"/>
            </a:br>
            <a:r>
              <a:rPr lang="en-US" dirty="0"/>
              <a:t>It doesn’t matter if there are 100M items in the base table – we can use a highly efficient query on the GSI to return Active items from last week using the “BETWEEN” range.</a:t>
            </a:r>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92827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GSI can be added and removed at any time.</a:t>
            </a:r>
          </a:p>
          <a:p>
            <a:br>
              <a:rPr lang="en-US" dirty="0"/>
            </a:br>
            <a:r>
              <a:rPr lang="en-US" dirty="0"/>
              <a:t>They are also sparse – which means that only items that match the GSI’s primary key are copied into the GSI. This can be used for very efficient indexing of select items.</a:t>
            </a:r>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2912259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queries means you will write data as you will access it.</a:t>
            </a:r>
          </a:p>
          <a:p>
            <a:endParaRPr lang="en-US" dirty="0"/>
          </a:p>
          <a:p>
            <a:r>
              <a:rPr lang="en-US" dirty="0"/>
              <a:t>We will explored how composite keys are the foundation of building relationships and contrast the Sort Key condition and Query Filters. This technique will be used repeatedly in this session.</a:t>
            </a:r>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567968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a number of design patterns. We will go through these examples to highlight best practices and understand the ‘why of NoSQL data modeling.  These examples are useful to understand how to build data models to solve real world problems.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2361052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rPr>
              <a:t>Let’s take a different view of data model challenges. Artificial </a:t>
            </a:r>
            <a:r>
              <a:rPr lang="en-US" altLang="en-US" dirty="0" err="1">
                <a:latin typeface="Arial" panose="020B0604020202020204" pitchFamily="34" charset="0"/>
              </a:rPr>
              <a:t>Sharding</a:t>
            </a:r>
            <a:r>
              <a:rPr lang="en-US" altLang="en-US" dirty="0">
                <a:latin typeface="Arial" panose="020B0604020202020204" pitchFamily="34" charset="0"/>
              </a:rPr>
              <a:t> (aka write </a:t>
            </a:r>
            <a:r>
              <a:rPr lang="en-US" altLang="en-US" dirty="0" err="1">
                <a:latin typeface="Arial" panose="020B0604020202020204" pitchFamily="34" charset="0"/>
              </a:rPr>
              <a:t>sharding</a:t>
            </a:r>
            <a:r>
              <a:rPr lang="en-US" altLang="en-US" dirty="0">
                <a:latin typeface="Arial" panose="020B0604020202020204" pitchFamily="34" charset="0"/>
              </a:rPr>
              <a:t>) – highlights challenges with NoSQL data models and interesting solutions to accessing items.</a:t>
            </a:r>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B098C2A6-99F5-426A-AE44-BAC563F36CCC}" type="slidenum">
              <a:rPr lang="en-US" altLang="en-US" smtClean="0"/>
              <a:pPr/>
              <a:t>20</a:t>
            </a:fld>
            <a:endParaRPr lang="en-US" altLang="en-US" dirty="0"/>
          </a:p>
        </p:txBody>
      </p:sp>
    </p:spTree>
    <p:extLst>
      <p:ext uri="{BB962C8B-B14F-4D97-AF65-F5344CB8AC3E}">
        <p14:creationId xmlns:p14="http://schemas.microsoft.com/office/powerpoint/2010/main" val="2030055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set the stage for artificial </a:t>
            </a:r>
            <a:r>
              <a:rPr lang="en-US" dirty="0" err="1"/>
              <a:t>sharding</a:t>
            </a:r>
            <a:r>
              <a:rPr lang="en-US" dirty="0"/>
              <a:t>, let’s look at a scenario with where there is low cardinality in the </a:t>
            </a:r>
            <a:r>
              <a:rPr lang="en-US" dirty="0" err="1"/>
              <a:t>keyspace</a:t>
            </a:r>
            <a:r>
              <a:rPr lang="en-US" dirty="0"/>
              <a:t>:  Voting</a:t>
            </a:r>
          </a:p>
          <a:p>
            <a:endParaRPr lang="en-US" dirty="0"/>
          </a:p>
          <a:p>
            <a:r>
              <a:rPr lang="en-US" dirty="0"/>
              <a:t>In an election – there is a bounded (and small) number of unique keys. In this case – there are 2 candidates, which are effectively two items. As we know – each item is limited to 1k WCUs – so 19k votes for candidate A and 9k votes for candidate B are rejected.</a:t>
            </a:r>
          </a:p>
          <a:p>
            <a:endParaRPr lang="en-US" dirty="0"/>
          </a:p>
          <a:p>
            <a:r>
              <a:rPr lang="en-US" dirty="0"/>
              <a:t>Even if there were 100 partitions on this table, all the votes would be localized on 2 partitions.</a:t>
            </a:r>
          </a:p>
          <a:p>
            <a:endParaRPr lang="en-US" dirty="0"/>
          </a:p>
          <a:p>
            <a:r>
              <a:rPr lang="en-US" dirty="0"/>
              <a:t>How does artificial </a:t>
            </a:r>
            <a:r>
              <a:rPr lang="en-US" dirty="0" err="1"/>
              <a:t>sharding</a:t>
            </a:r>
            <a:r>
              <a:rPr lang="en-US" dirty="0"/>
              <a:t> help us?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43274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application side - we can simply concatenate a random number to the partition key of each candidate. This artificially distributes the votes, and writes, over </a:t>
            </a:r>
            <a:r>
              <a:rPr lang="en-US" i="1" dirty="0"/>
              <a:t>N</a:t>
            </a:r>
            <a:r>
              <a:rPr lang="en-US" i="0" dirty="0"/>
              <a:t> keys.</a:t>
            </a:r>
          </a:p>
          <a:p>
            <a:br>
              <a:rPr lang="en-US" i="0" dirty="0"/>
            </a:br>
            <a:r>
              <a:rPr lang="en-US" i="0" dirty="0"/>
              <a:t>This solves those rejected writes that exceeded the single item throughput limit. Now we can scale writes to any throughput by writing across any number of keys.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4288627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write distribution looks much better!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1513326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challenge – is now the votes are spread across </a:t>
            </a:r>
            <a:r>
              <a:rPr lang="en-US" i="1" dirty="0"/>
              <a:t>N</a:t>
            </a:r>
            <a:r>
              <a:rPr lang="en-US" i="0" dirty="0"/>
              <a:t> items, how we you count the votes.</a:t>
            </a:r>
          </a:p>
          <a:p>
            <a:endParaRPr lang="en-US" i="0" dirty="0"/>
          </a:p>
          <a:p>
            <a:r>
              <a:rPr lang="en-US" i="0" dirty="0"/>
              <a:t>Because the application controls N – we know the exact partition key for each shard.  That means that it can be retrieved using a </a:t>
            </a:r>
            <a:r>
              <a:rPr lang="en-US" i="0" dirty="0" err="1"/>
              <a:t>BatchGetItem</a:t>
            </a:r>
            <a:r>
              <a:rPr lang="en-US" i="0" dirty="0"/>
              <a:t> call and retrieve all the candidate shards as a single call! </a:t>
            </a:r>
          </a:p>
          <a:p>
            <a:endParaRPr lang="en-US" i="0" dirty="0"/>
          </a:p>
          <a:p>
            <a:r>
              <a:rPr lang="en-US" i="0" dirty="0"/>
              <a:t>In the example of a voting application – there could be a Lambda scheduled to retrieve all the values once a second or every couple of seconds. It would then sum all the votes and update a single record. The voting dashboard would do retrievals on this single item.</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5406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rPr>
              <a:t>The number of shards is determined by the request rate and item size…</a:t>
            </a:r>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28992" indent="-280381">
              <a:defRPr>
                <a:solidFill>
                  <a:schemeClr val="tx1"/>
                </a:solidFill>
                <a:latin typeface="Arial" panose="020B0604020202020204" pitchFamily="34" charset="0"/>
                <a:ea typeface="MS PGothic" panose="020B0600070205080204" pitchFamily="34" charset="-128"/>
              </a:defRPr>
            </a:lvl2pPr>
            <a:lvl3pPr marL="1121526" indent="-224305">
              <a:defRPr>
                <a:solidFill>
                  <a:schemeClr val="tx1"/>
                </a:solidFill>
                <a:latin typeface="Arial" panose="020B0604020202020204" pitchFamily="34" charset="0"/>
                <a:ea typeface="MS PGothic" panose="020B0600070205080204" pitchFamily="34" charset="-128"/>
              </a:defRPr>
            </a:lvl3pPr>
            <a:lvl4pPr marL="1570136" indent="-224305">
              <a:defRPr>
                <a:solidFill>
                  <a:schemeClr val="tx1"/>
                </a:solidFill>
                <a:latin typeface="Arial" panose="020B0604020202020204" pitchFamily="34" charset="0"/>
                <a:ea typeface="MS PGothic" panose="020B0600070205080204" pitchFamily="34" charset="-128"/>
              </a:defRPr>
            </a:lvl4pPr>
            <a:lvl5pPr marL="2018747" indent="-224305">
              <a:defRPr>
                <a:solidFill>
                  <a:schemeClr val="tx1"/>
                </a:solidFill>
                <a:latin typeface="Arial" panose="020B0604020202020204" pitchFamily="34" charset="0"/>
                <a:ea typeface="MS PGothic" panose="020B0600070205080204" pitchFamily="34" charset="-128"/>
              </a:defRPr>
            </a:lvl5pPr>
            <a:lvl6pPr marL="2467357" indent="-224305" defTabSz="44861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5968" indent="-224305" defTabSz="44861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579" indent="-224305" defTabSz="44861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188" indent="-224305" defTabSz="44861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BF60F3A-0E2C-45CC-9436-FCBB3C0E93CB}" type="slidenum">
              <a:rPr lang="en-US" altLang="en-US" smtClean="0"/>
              <a:pPr/>
              <a:t>25</a:t>
            </a:fld>
            <a:endParaRPr lang="en-US" altLang="en-US" dirty="0"/>
          </a:p>
        </p:txBody>
      </p:sp>
    </p:spTree>
    <p:extLst>
      <p:ext uri="{BB962C8B-B14F-4D97-AF65-F5344CB8AC3E}">
        <p14:creationId xmlns:p14="http://schemas.microsoft.com/office/powerpoint/2010/main" val="3336890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rPr>
              <a:t>So, the voting example was used to illustrate the mechanism of </a:t>
            </a:r>
            <a:r>
              <a:rPr lang="en-US" altLang="en-US" dirty="0" err="1">
                <a:latin typeface="Arial" panose="020B0604020202020204" pitchFamily="34" charset="0"/>
              </a:rPr>
              <a:t>sharding</a:t>
            </a:r>
            <a:r>
              <a:rPr lang="en-US" altLang="en-US" dirty="0">
                <a:latin typeface="Arial" panose="020B0604020202020204" pitchFamily="34" charset="0"/>
              </a:rPr>
              <a:t> a key to distribute it across many keys.</a:t>
            </a:r>
          </a:p>
          <a:p>
            <a:pPr eaLnBrk="1" hangingPunct="1">
              <a:spcBef>
                <a:spcPct val="0"/>
              </a:spcBef>
            </a:pPr>
            <a:br>
              <a:rPr lang="en-US" altLang="en-US" dirty="0">
                <a:latin typeface="Arial" panose="020B0604020202020204" pitchFamily="34" charset="0"/>
              </a:rPr>
            </a:br>
            <a:r>
              <a:rPr lang="en-US" altLang="en-US" dirty="0">
                <a:latin typeface="Arial" panose="020B0604020202020204" pitchFamily="34" charset="0"/>
              </a:rPr>
              <a:t>This was possible, because the application controlled N… let’s see how to apply this to run arbitrary queries across the entire </a:t>
            </a:r>
            <a:r>
              <a:rPr lang="en-US" altLang="en-US" dirty="0" err="1">
                <a:latin typeface="Arial" panose="020B0604020202020204" pitchFamily="34" charset="0"/>
              </a:rPr>
              <a:t>keyspace</a:t>
            </a:r>
            <a:r>
              <a:rPr lang="en-US" altLang="en-US" dirty="0">
                <a:latin typeface="Arial" panose="020B0604020202020204" pitchFamily="34" charset="0"/>
              </a:rPr>
              <a:t>.</a:t>
            </a: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913F05C-29C9-49FA-A652-C66A70368049}" type="slidenum">
              <a:rPr lang="en-US" altLang="en-US" smtClean="0"/>
              <a:pPr/>
              <a:t>26</a:t>
            </a:fld>
            <a:endParaRPr lang="en-US" altLang="en-US" dirty="0"/>
          </a:p>
        </p:txBody>
      </p:sp>
    </p:spTree>
    <p:extLst>
      <p:ext uri="{BB962C8B-B14F-4D97-AF65-F5344CB8AC3E}">
        <p14:creationId xmlns:p14="http://schemas.microsoft.com/office/powerpoint/2010/main" val="968004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rPr>
              <a:t>Here is the Scenario: Events – workers </a:t>
            </a:r>
            <a:r>
              <a:rPr lang="en-US" altLang="en-US" dirty="0">
                <a:latin typeface="Arial" panose="020B0604020202020204" pitchFamily="34" charset="0"/>
                <a:sym typeface="Wingdings" pitchFamily="2" charset="2"/>
              </a:rPr>
              <a:t> anything older than 4 hours == Alert!</a:t>
            </a:r>
          </a:p>
          <a:p>
            <a:pPr eaLnBrk="1" hangingPunct="1">
              <a:spcBef>
                <a:spcPct val="0"/>
              </a:spcBef>
            </a:pPr>
            <a:endParaRPr lang="en-US" altLang="en-US" dirty="0">
              <a:latin typeface="Arial" panose="020B0604020202020204" pitchFamily="34" charset="0"/>
              <a:sym typeface="Wingdings" pitchFamily="2" charset="2"/>
            </a:endParaRPr>
          </a:p>
          <a:p>
            <a:pPr eaLnBrk="1" hangingPunct="1">
              <a:spcBef>
                <a:spcPct val="0"/>
              </a:spcBef>
            </a:pPr>
            <a:r>
              <a:rPr lang="en-US" altLang="en-US" dirty="0">
                <a:latin typeface="Arial" panose="020B0604020202020204" pitchFamily="34" charset="0"/>
                <a:sym typeface="Wingdings" pitchFamily="2" charset="2"/>
              </a:rPr>
              <a:t>There is an application that tracks events that people are working on. It inserts items in the base table by </a:t>
            </a:r>
            <a:r>
              <a:rPr lang="en-US" altLang="en-US" dirty="0" err="1">
                <a:latin typeface="Arial" panose="020B0604020202020204" pitchFamily="34" charset="0"/>
                <a:sym typeface="Wingdings" pitchFamily="2" charset="2"/>
              </a:rPr>
              <a:t>EventID</a:t>
            </a:r>
            <a:r>
              <a:rPr lang="en-US" altLang="en-US" dirty="0">
                <a:latin typeface="Arial" panose="020B0604020202020204" pitchFamily="34" charset="0"/>
                <a:sym typeface="Wingdings" pitchFamily="2" charset="2"/>
              </a:rPr>
              <a:t>. However, it needs to alert if an event is older than 4 hours. There is no way to natively query across the whole </a:t>
            </a:r>
            <a:r>
              <a:rPr lang="en-US" altLang="en-US" dirty="0" err="1">
                <a:latin typeface="Arial" panose="020B0604020202020204" pitchFamily="34" charset="0"/>
                <a:sym typeface="Wingdings" pitchFamily="2" charset="2"/>
              </a:rPr>
              <a:t>keyspace</a:t>
            </a:r>
            <a:r>
              <a:rPr lang="en-US" altLang="en-US" dirty="0">
                <a:latin typeface="Arial" panose="020B0604020202020204" pitchFamily="34" charset="0"/>
                <a:sym typeface="Wingdings" pitchFamily="2" charset="2"/>
              </a:rPr>
              <a:t> to identify any records that are older than 4 hours. That would require a scan – which would read everything in the table. </a:t>
            </a:r>
          </a:p>
          <a:p>
            <a:pPr eaLnBrk="1" hangingPunct="1">
              <a:spcBef>
                <a:spcPct val="0"/>
              </a:spcBef>
            </a:pPr>
            <a:endParaRPr lang="en-US" altLang="en-US" dirty="0">
              <a:latin typeface="Arial" panose="020B0604020202020204" pitchFamily="34" charset="0"/>
              <a:sym typeface="Wingdings" pitchFamily="2" charset="2"/>
            </a:endParaRPr>
          </a:p>
          <a:p>
            <a:pPr eaLnBrk="1" hangingPunct="1">
              <a:spcBef>
                <a:spcPct val="0"/>
              </a:spcBef>
            </a:pPr>
            <a:r>
              <a:rPr lang="en-US" altLang="en-US" dirty="0">
                <a:latin typeface="Arial" panose="020B0604020202020204" pitchFamily="34" charset="0"/>
                <a:sym typeface="Wingdings" pitchFamily="2" charset="2"/>
              </a:rPr>
              <a:t>This application will write an attribute with that same random </a:t>
            </a:r>
            <a:r>
              <a:rPr lang="en-US" altLang="en-US" dirty="0" err="1">
                <a:latin typeface="Arial" panose="020B0604020202020204" pitchFamily="34" charset="0"/>
                <a:sym typeface="Wingdings" pitchFamily="2" charset="2"/>
              </a:rPr>
              <a:t>sharding</a:t>
            </a:r>
            <a:r>
              <a:rPr lang="en-US" altLang="en-US" dirty="0">
                <a:latin typeface="Arial" panose="020B0604020202020204" pitchFamily="34" charset="0"/>
                <a:sym typeface="Wingdings" pitchFamily="2" charset="2"/>
              </a:rPr>
              <a:t> 0-N. This time – the 0-N is determined by the total throughput of the items written to the GSI.  </a:t>
            </a:r>
            <a:r>
              <a:rPr lang="en-US" altLang="en-US" dirty="0" err="1">
                <a:latin typeface="Arial" panose="020B0604020202020204" pitchFamily="34" charset="0"/>
                <a:sym typeface="Wingdings" pitchFamily="2" charset="2"/>
              </a:rPr>
              <a:t>Sharding</a:t>
            </a:r>
            <a:r>
              <a:rPr lang="en-US" altLang="en-US" dirty="0">
                <a:latin typeface="Arial" panose="020B0604020202020204" pitchFamily="34" charset="0"/>
                <a:sym typeface="Wingdings" pitchFamily="2" charset="2"/>
              </a:rPr>
              <a:t> is application side-it is an attribute in the written item.</a:t>
            </a:r>
          </a:p>
          <a:p>
            <a:pPr eaLnBrk="1" hangingPunct="1">
              <a:spcBef>
                <a:spcPct val="0"/>
              </a:spcBef>
            </a:pPr>
            <a:endParaRPr lang="en-US" altLang="en-US" dirty="0">
              <a:latin typeface="Arial" panose="020B0604020202020204" pitchFamily="34" charset="0"/>
              <a:sym typeface="Wingdings" pitchFamily="2" charset="2"/>
            </a:endParaRPr>
          </a:p>
          <a:p>
            <a:pPr eaLnBrk="1" hangingPunct="1">
              <a:spcBef>
                <a:spcPct val="0"/>
              </a:spcBef>
            </a:pPr>
            <a:r>
              <a:rPr lang="en-US" altLang="en-US" dirty="0">
                <a:latin typeface="Arial" panose="020B0604020202020204" pitchFamily="34" charset="0"/>
                <a:sym typeface="Wingdings" pitchFamily="2" charset="2"/>
              </a:rPr>
              <a:t>Now, if there is a GSI with a partition key on this attribute – we know all the values of N, so we can query directly across the whole </a:t>
            </a:r>
            <a:r>
              <a:rPr lang="en-US" altLang="en-US" dirty="0" err="1">
                <a:latin typeface="Arial" panose="020B0604020202020204" pitchFamily="34" charset="0"/>
                <a:sym typeface="Wingdings" pitchFamily="2" charset="2"/>
              </a:rPr>
              <a:t>keyspace</a:t>
            </a:r>
            <a:r>
              <a:rPr lang="en-US" altLang="en-US" dirty="0">
                <a:latin typeface="Arial" panose="020B0604020202020204" pitchFamily="34" charset="0"/>
                <a:sym typeface="Wingdings" pitchFamily="2" charset="2"/>
              </a:rPr>
              <a:t>! Instead of scanning every item in the table, we can run a query like:</a:t>
            </a:r>
          </a:p>
          <a:p>
            <a:pPr eaLnBrk="1" hangingPunct="1">
              <a:spcBef>
                <a:spcPct val="0"/>
              </a:spcBef>
            </a:pPr>
            <a:r>
              <a:rPr lang="en-US" altLang="en-US" dirty="0">
                <a:latin typeface="Arial" panose="020B0604020202020204" pitchFamily="34" charset="0"/>
                <a:sym typeface="Wingdings" pitchFamily="2" charset="2"/>
              </a:rPr>
              <a:t>Select * from GSI</a:t>
            </a:r>
          </a:p>
          <a:p>
            <a:pPr eaLnBrk="1" hangingPunct="1">
              <a:spcBef>
                <a:spcPct val="0"/>
              </a:spcBef>
            </a:pPr>
            <a:r>
              <a:rPr lang="en-US" altLang="en-US" dirty="0">
                <a:latin typeface="Arial" panose="020B0604020202020204" pitchFamily="34" charset="0"/>
                <a:sym typeface="Wingdings" pitchFamily="2" charset="2"/>
              </a:rPr>
              <a:t>Where GSI-PK = “1”</a:t>
            </a:r>
          </a:p>
          <a:p>
            <a:pPr eaLnBrk="1" hangingPunct="1">
              <a:spcBef>
                <a:spcPct val="0"/>
              </a:spcBef>
            </a:pPr>
            <a:r>
              <a:rPr lang="en-US" altLang="en-US" dirty="0">
                <a:latin typeface="Arial" panose="020B0604020202020204" pitchFamily="34" charset="0"/>
                <a:sym typeface="Wingdings" pitchFamily="2" charset="2"/>
              </a:rPr>
              <a:t>AND </a:t>
            </a:r>
            <a:r>
              <a:rPr lang="en-US" altLang="en-US" dirty="0" err="1">
                <a:latin typeface="Arial" panose="020B0604020202020204" pitchFamily="34" charset="0"/>
                <a:sym typeface="Wingdings" pitchFamily="2" charset="2"/>
              </a:rPr>
              <a:t>SortKey</a:t>
            </a:r>
            <a:r>
              <a:rPr lang="en-US" altLang="en-US" dirty="0">
                <a:latin typeface="Arial" panose="020B0604020202020204" pitchFamily="34" charset="0"/>
                <a:sym typeface="Wingdings" pitchFamily="2" charset="2"/>
              </a:rPr>
              <a:t> is &gt; four hours ago.</a:t>
            </a:r>
          </a:p>
          <a:p>
            <a:pPr eaLnBrk="1" hangingPunct="1">
              <a:spcBef>
                <a:spcPct val="0"/>
              </a:spcBef>
            </a:pPr>
            <a:endParaRPr lang="en-US" altLang="en-US" dirty="0">
              <a:latin typeface="Arial" panose="020B0604020202020204" pitchFamily="34" charset="0"/>
              <a:sym typeface="Wingdings" pitchFamily="2" charset="2"/>
            </a:endParaRPr>
          </a:p>
          <a:p>
            <a:pPr eaLnBrk="1" hangingPunct="1">
              <a:spcBef>
                <a:spcPct val="0"/>
              </a:spcBef>
            </a:pPr>
            <a:r>
              <a:rPr lang="en-US" altLang="en-US" dirty="0">
                <a:latin typeface="Arial" panose="020B0604020202020204" pitchFamily="34" charset="0"/>
                <a:sym typeface="Wingdings" pitchFamily="2" charset="2"/>
              </a:rPr>
              <a:t>And repeat for each ‘shard’ – this is a very effective query and could potentially only consume a couple of RCUs relative to how many shards there are. It would also be very performant – returning these results in </a:t>
            </a:r>
            <a:r>
              <a:rPr lang="en-US" altLang="en-US" dirty="0" err="1">
                <a:latin typeface="Arial" panose="020B0604020202020204" pitchFamily="34" charset="0"/>
                <a:sym typeface="Wingdings" pitchFamily="2" charset="2"/>
              </a:rPr>
              <a:t>ms</a:t>
            </a:r>
            <a:r>
              <a:rPr lang="en-US" altLang="en-US" dirty="0">
                <a:latin typeface="Arial" panose="020B0604020202020204" pitchFamily="34" charset="0"/>
                <a:sym typeface="Wingdings" pitchFamily="2" charset="2"/>
              </a:rPr>
              <a:t>! This approach of artificially segmenting the </a:t>
            </a:r>
            <a:r>
              <a:rPr lang="en-US" altLang="en-US" dirty="0" err="1">
                <a:latin typeface="Arial" panose="020B0604020202020204" pitchFamily="34" charset="0"/>
                <a:sym typeface="Wingdings" pitchFamily="2" charset="2"/>
              </a:rPr>
              <a:t>keyspace</a:t>
            </a:r>
            <a:r>
              <a:rPr lang="en-US" altLang="en-US" dirty="0">
                <a:latin typeface="Arial" panose="020B0604020202020204" pitchFamily="34" charset="0"/>
                <a:sym typeface="Wingdings" pitchFamily="2" charset="2"/>
              </a:rPr>
              <a:t> and indexing it on a GSI can very useful for arbitrary SQL-like queries, such as keyword search or status.</a:t>
            </a:r>
          </a:p>
          <a:p>
            <a:pPr eaLnBrk="1" hangingPunct="1">
              <a:spcBef>
                <a:spcPct val="0"/>
              </a:spcBef>
            </a:pPr>
            <a:endParaRPr lang="en-US" altLang="en-US" dirty="0">
              <a:latin typeface="Arial" panose="020B0604020202020204" pitchFamily="34" charset="0"/>
              <a:sym typeface="Wingdings" pitchFamily="2" charset="2"/>
            </a:endParaRPr>
          </a:p>
          <a:p>
            <a:pPr eaLnBrk="1" hangingPunct="1">
              <a:spcBef>
                <a:spcPct val="0"/>
              </a:spcBef>
            </a:pPr>
            <a:r>
              <a:rPr lang="en-US" altLang="en-US" dirty="0">
                <a:latin typeface="Arial" panose="020B0604020202020204" pitchFamily="34" charset="0"/>
                <a:sym typeface="Wingdings" pitchFamily="2" charset="2"/>
              </a:rPr>
              <a:t>So – why wouldn’t they just index the table by hour or minute? Time series inserts need special attention, if all inserts for an hour, minute, or even second are performed against the same leading partition key – it will localize all the writes to a single partition. Even if there are hundreds of partitions – at any given moment events would only be written to a single partition.</a:t>
            </a:r>
          </a:p>
          <a:p>
            <a:pPr eaLnBrk="1" hangingPunct="1">
              <a:spcBef>
                <a:spcPct val="0"/>
              </a:spcBef>
            </a:pPr>
            <a:endParaRPr lang="en-US" altLang="en-US" dirty="0">
              <a:latin typeface="Arial" panose="020B0604020202020204" pitchFamily="34" charset="0"/>
            </a:endParaRPr>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0ABC502-2CAC-4672-BA9E-35E441D376C1}" type="slidenum">
              <a:rPr lang="en-US" altLang="en-US" smtClean="0"/>
              <a:pPr/>
              <a:t>27</a:t>
            </a:fld>
            <a:endParaRPr lang="en-US" altLang="en-US" dirty="0"/>
          </a:p>
        </p:txBody>
      </p:sp>
    </p:spTree>
    <p:extLst>
      <p:ext uri="{BB962C8B-B14F-4D97-AF65-F5344CB8AC3E}">
        <p14:creationId xmlns:p14="http://schemas.microsoft.com/office/powerpoint/2010/main" val="1406941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rPr>
              <a:t>Optional Time-Series content….</a:t>
            </a:r>
          </a:p>
        </p:txBody>
      </p:sp>
      <p:sp>
        <p:nvSpPr>
          <p:cNvPr id="553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913F05C-29C9-49FA-A652-C66A70368049}" type="slidenum">
              <a:rPr lang="en-US" altLang="en-US" smtClean="0"/>
              <a:pPr/>
              <a:t>28</a:t>
            </a:fld>
            <a:endParaRPr lang="en-US" altLang="en-US" dirty="0"/>
          </a:p>
        </p:txBody>
      </p:sp>
    </p:spTree>
    <p:extLst>
      <p:ext uri="{BB962C8B-B14F-4D97-AF65-F5344CB8AC3E}">
        <p14:creationId xmlns:p14="http://schemas.microsoft.com/office/powerpoint/2010/main" val="3068380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for a horizontally distributed datastore like DynamoDB is that data access should be relatively even over the </a:t>
            </a:r>
            <a:r>
              <a:rPr lang="en-US" dirty="0" err="1"/>
              <a:t>keyspace</a:t>
            </a:r>
            <a:r>
              <a:rPr lang="en-US" dirty="0"/>
              <a:t>…and over time. </a:t>
            </a:r>
          </a:p>
          <a:p>
            <a:endParaRPr lang="en-US" dirty="0"/>
          </a:p>
          <a:p>
            <a:r>
              <a:rPr lang="en-US" dirty="0"/>
              <a:t>If items were inserted into the </a:t>
            </a:r>
            <a:r>
              <a:rPr lang="en-US" dirty="0" err="1"/>
              <a:t>keyspace</a:t>
            </a:r>
            <a:r>
              <a:rPr lang="en-US" dirty="0"/>
              <a:t> by time periods, then ALL the items at any given moment would be inserted into the same localized part of the </a:t>
            </a:r>
            <a:r>
              <a:rPr lang="en-US" dirty="0" err="1"/>
              <a:t>keyspace</a:t>
            </a:r>
            <a:r>
              <a:rPr lang="en-US" dirty="0"/>
              <a:t>. </a:t>
            </a:r>
          </a:p>
          <a:p>
            <a:endParaRPr lang="en-US" dirty="0"/>
          </a:p>
          <a:p>
            <a:r>
              <a:rPr lang="en-US" dirty="0"/>
              <a:t>In a distributed system, this means that even if the table has thousands are of virtual partitions supporting the table only one virtual partition would be actively used to at any given moment.</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AWS SKO Event 2019</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9750EB82-6459-4694-887C-06E534C0A36C}" type="datetime8">
              <a:rPr lang="en-US" smtClean="0"/>
              <a:t>7/13/20 4:16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9991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data that we are interested in, is data that is related to something. IT monitoring, Social graphs, </a:t>
            </a:r>
            <a:r>
              <a:rPr lang="en-US" dirty="0" err="1"/>
              <a:t>etc</a:t>
            </a:r>
            <a:r>
              <a:rPr lang="en-US" dirty="0"/>
              <a:t>….</a:t>
            </a:r>
          </a:p>
          <a:p>
            <a:endParaRPr lang="en-US" dirty="0"/>
          </a:p>
          <a:p>
            <a:r>
              <a:rPr lang="en-US" dirty="0"/>
              <a:t>Even the “</a:t>
            </a:r>
            <a:r>
              <a:rPr lang="en-US" i="1" dirty="0"/>
              <a:t>most relational”</a:t>
            </a:r>
            <a:r>
              <a:rPr lang="en-US" dirty="0"/>
              <a:t> data - who we are swiping right on…needs to go somewhere</a:t>
            </a:r>
          </a:p>
          <a:p>
            <a:r>
              <a:rPr lang="en-US" dirty="0"/>
              <a:t>--Tinder migrated to DynamoDB from MongoDB</a:t>
            </a:r>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7/13/20 4:16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47824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2-stage pattern to address time series inserts, while also optimizing a long term query pattern can be seen in Uber’s 2019 </a:t>
            </a:r>
            <a:r>
              <a:rPr lang="en-US" dirty="0" err="1"/>
              <a:t>re:Invent</a:t>
            </a:r>
            <a:r>
              <a:rPr lang="en-US" dirty="0"/>
              <a:t> presentation:</a:t>
            </a:r>
          </a:p>
          <a:p>
            <a:r>
              <a:rPr lang="en-US" dirty="0"/>
              <a:t>“How Uber stores financial transaction in ledgers using Amazon DynamoDB” (</a:t>
            </a:r>
            <a:r>
              <a:rPr lang="en-US" dirty="0">
                <a:hlinkClick r:id="rId3"/>
              </a:rPr>
              <a:t>https://www.youtube.com/watch?v=iN6mhI5hFt4</a:t>
            </a:r>
            <a:r>
              <a:rPr lang="en-US" dirty="0"/>
              <a:t> )</a:t>
            </a:r>
          </a:p>
          <a:p>
            <a:endParaRPr lang="en-US" dirty="0"/>
          </a:p>
          <a:p>
            <a:r>
              <a:rPr lang="en-US" dirty="0"/>
              <a:t>There is a new base table every day that has </a:t>
            </a:r>
            <a:r>
              <a:rPr lang="en-US" i="1" dirty="0"/>
              <a:t>N</a:t>
            </a:r>
            <a:r>
              <a:rPr lang="en-US" i="0" dirty="0"/>
              <a:t> shards as the partition key where items are randomly inserted (the sort key is the time stamp). Every night, this base table is loaded into a long term table where the partition key is a date/time bucket. Because all the data is loaded in parallel it eliminates the bottle neck of the single hot partition key for inserts. Having the long term table also makes the queries efficient – instead of doing </a:t>
            </a:r>
            <a:r>
              <a:rPr lang="en-US" i="1" dirty="0"/>
              <a:t>N</a:t>
            </a:r>
            <a:r>
              <a:rPr lang="en-US" i="0" dirty="0"/>
              <a:t> queries and then aggregating/filtering the results – a single query or two can retrieve the exactly the data needed. </a:t>
            </a:r>
          </a:p>
          <a:p>
            <a:endParaRPr lang="en-US" i="0" dirty="0"/>
          </a:p>
          <a:p>
            <a:r>
              <a:rPr lang="en-US" i="0" dirty="0"/>
              <a:t>This pattern optimizes both ingest and queries…</a:t>
            </a:r>
            <a:endParaRPr lang="en-US" dirty="0"/>
          </a:p>
        </p:txBody>
      </p:sp>
      <p:sp>
        <p:nvSpPr>
          <p:cNvPr id="4" name="Header Placeholder 3"/>
          <p:cNvSpPr>
            <a:spLocks noGrp="1"/>
          </p:cNvSpPr>
          <p:nvPr>
            <p:ph type="hdr" sz="quarter"/>
          </p:nvPr>
        </p:nvSpPr>
        <p:spPr/>
        <p:txBody>
          <a:bodyPr/>
          <a:lstStyle/>
          <a:p>
            <a:r>
              <a:rPr lang="en-US"/>
              <a:t>AWS SKO Event 2019</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9750EB82-6459-4694-887C-06E534C0A36C}" type="datetime8">
              <a:rPr lang="en-US" smtClean="0"/>
              <a:t>7/13/20 4:16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562437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is that creating a </a:t>
            </a:r>
            <a:r>
              <a:rPr lang="en-US" dirty="0" err="1"/>
              <a:t>keyspace</a:t>
            </a:r>
            <a:r>
              <a:rPr lang="en-US" dirty="0"/>
              <a:t> that you control allows for distributing writes effectively – but also retrieving data efficiently using arbitrary SQL-like queries.</a:t>
            </a:r>
          </a:p>
        </p:txBody>
      </p:sp>
      <p:sp>
        <p:nvSpPr>
          <p:cNvPr id="4" name="Slide Number Placeholder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4090131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rPr>
              <a:t>So – we addressed low cardinality writes, or if there were a write-distribution skew, but what about reads?</a:t>
            </a: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8C1A1C1-EA01-401E-A6B1-1E416DF3E503}" type="slidenum">
              <a:rPr lang="en-US" altLang="en-US" smtClean="0"/>
              <a:pPr/>
              <a:t>32</a:t>
            </a:fld>
            <a:endParaRPr lang="en-US" altLang="en-US" dirty="0"/>
          </a:p>
        </p:txBody>
      </p:sp>
    </p:spTree>
    <p:extLst>
      <p:ext uri="{BB962C8B-B14F-4D97-AF65-F5344CB8AC3E}">
        <p14:creationId xmlns:p14="http://schemas.microsoft.com/office/powerpoint/2010/main" val="1359246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that the data set represented a product catalog – where several items receive much more traffic than the rest of the items. This is a very common problem for </a:t>
            </a:r>
            <a:r>
              <a:rPr lang="en-US" dirty="0" err="1"/>
              <a:t>Amazon.com</a:t>
            </a:r>
            <a:r>
              <a:rPr lang="en-US" dirty="0"/>
              <a:t> on Prime Day – everyone wants an instant pot, but nobody wants obscure science fiction.</a:t>
            </a:r>
          </a:p>
          <a:p>
            <a:br>
              <a:rPr lang="en-US" dirty="0"/>
            </a:br>
            <a:r>
              <a:rPr lang="en-US" dirty="0"/>
              <a:t>How do we address this? Sure – we could artificially shard the keys to increase throughput….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940125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rPr>
              <a:t>This graph illustrates how many requests per second were made for each item in your table.  For collections like a product catalog, some items are substantially more popular than others.  The same probably goes for tweets sent from a celebrity, and that sort of thing.  </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Can anyone think of some things that we can do to “cool off” those hot items?</a:t>
            </a:r>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AB6F362-AFD3-4E5A-888F-935E080B9D69}" type="slidenum">
              <a:rPr lang="en-US" altLang="en-US" smtClean="0"/>
              <a:pPr/>
              <a:t>34</a:t>
            </a:fld>
            <a:endParaRPr lang="en-US" altLang="en-US" dirty="0"/>
          </a:p>
        </p:txBody>
      </p:sp>
      <p:sp>
        <p:nvSpPr>
          <p:cNvPr id="64517"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spcBef>
                <a:spcPct val="0"/>
              </a:spcBef>
              <a:spcAft>
                <a:spcPct val="0"/>
              </a:spcAft>
            </a:pPr>
            <a:r>
              <a:rPr lang="en-US" altLang="en-US" dirty="0"/>
              <a:t>Tech Ed North America 2010</a:t>
            </a:r>
          </a:p>
        </p:txBody>
      </p:sp>
      <p:sp>
        <p:nvSpPr>
          <p:cNvPr id="64518" name="Date Placeholder 4"/>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84D3E45-0205-498B-BC61-057A1E8A51DE}" type="datetime8">
              <a:rPr lang="en-US" altLang="en-US" smtClean="0"/>
              <a:pPr/>
              <a:t>7/13/20 4:16 PM</a:t>
            </a:fld>
            <a:endParaRPr lang="en-US" altLang="en-US" dirty="0"/>
          </a:p>
        </p:txBody>
      </p:sp>
      <p:sp>
        <p:nvSpPr>
          <p:cNvPr id="64519" name="Footer Placeholder 5"/>
          <p:cNvSpPr>
            <a:spLocks noGrp="1"/>
          </p:cNvSpPr>
          <p:nvPr>
            <p:ph type="ftr" sz="quarter" idx="4"/>
          </p:nvPr>
        </p:nvSpPr>
        <p:spPr bwMode="auto">
          <a:xfrm>
            <a:off x="0" y="8542832"/>
            <a:ext cx="6038022" cy="44970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spcBef>
                <a:spcPct val="0"/>
              </a:spcBef>
              <a:spcAft>
                <a:spcPct val="0"/>
              </a:spcAft>
            </a:pPr>
            <a:r>
              <a:rPr lang="en-US" altLang="en-US" dirty="0"/>
              <a:t>© 2010 Microsoft Corporation. All rights reserved. Microsoft, Windows, Windows Vista and other product names are or may be registered trademarks and/or trademarks in the U.S. and/or other countries.</a:t>
            </a:r>
          </a:p>
          <a:p>
            <a:pPr fontAlgn="base">
              <a:spcBef>
                <a:spcPct val="0"/>
              </a:spcBef>
              <a:spcAft>
                <a:spcPct val="0"/>
              </a:spcAft>
            </a:pPr>
            <a:r>
              <a:rPr lang="en-US" altLang="en-US"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en-US" dirty="0"/>
            </a:br>
            <a:r>
              <a:rPr lang="en-US" altLang="en-US" dirty="0"/>
              <a:t>MICROSOFT MAKES NO WARRANTIES, EXPRESS, IMPLIED OR STATUTORY, AS TO THE INFORMATION IN THIS PRESENTATION.</a:t>
            </a:r>
          </a:p>
          <a:p>
            <a:pPr fontAlgn="base">
              <a:spcBef>
                <a:spcPct val="0"/>
              </a:spcBef>
              <a:spcAft>
                <a:spcPct val="0"/>
              </a:spcAft>
            </a:pPr>
            <a:endParaRPr lang="en-US" altLang="en-US" dirty="0"/>
          </a:p>
        </p:txBody>
      </p:sp>
    </p:spTree>
    <p:extLst>
      <p:ext uri="{BB962C8B-B14F-4D97-AF65-F5344CB8AC3E}">
        <p14:creationId xmlns:p14="http://schemas.microsoft.com/office/powerpoint/2010/main" val="1214598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dirty="0"/>
              <a:t>Use a cache!</a:t>
            </a:r>
          </a:p>
          <a:p>
            <a:endParaRPr lang="en-US" sz="2400" b="1" dirty="0"/>
          </a:p>
          <a:p>
            <a:r>
              <a:rPr lang="en-US" sz="2400" b="1" dirty="0"/>
              <a:t>The benefits of DAX:</a:t>
            </a:r>
          </a:p>
          <a:p>
            <a:pPr>
              <a:buFont typeface="Arial" charset="0"/>
              <a:buChar char="•"/>
            </a:pPr>
            <a:r>
              <a:rPr lang="en-US" sz="2400" b="1" dirty="0"/>
              <a:t>Latency: </a:t>
            </a:r>
            <a:r>
              <a:rPr lang="en-US" sz="2400" dirty="0"/>
              <a:t>Microseconds</a:t>
            </a:r>
          </a:p>
          <a:p>
            <a:pPr>
              <a:buFont typeface="Arial" charset="0"/>
              <a:buChar char="•"/>
            </a:pPr>
            <a:r>
              <a:rPr lang="en-US" sz="2400" b="1" dirty="0"/>
              <a:t>Throughput: </a:t>
            </a:r>
            <a:r>
              <a:rPr lang="en-US" sz="2400" dirty="0"/>
              <a:t>Millions of RPS for a 3-node (highly available) cluster</a:t>
            </a:r>
          </a:p>
          <a:p>
            <a:pPr lvl="1">
              <a:buFont typeface="Arial" charset="0"/>
              <a:buChar char="•"/>
            </a:pPr>
            <a:r>
              <a:rPr lang="en-US" sz="2000" b="1" dirty="0"/>
              <a:t>Hot-key/cost savings: </a:t>
            </a:r>
            <a:r>
              <a:rPr lang="en-US" sz="2000" dirty="0"/>
              <a:t>reduce over provisioning for frequently accessed data</a:t>
            </a:r>
          </a:p>
          <a:p>
            <a:pPr>
              <a:buFont typeface="Arial" charset="0"/>
              <a:buChar char="•"/>
            </a:pPr>
            <a:r>
              <a:rPr lang="en-US" sz="2400" b="1" dirty="0"/>
              <a:t>Simplified caching: </a:t>
            </a:r>
            <a:r>
              <a:rPr lang="en-US" sz="2400" dirty="0"/>
              <a:t>DynamoDB API, AWS integration</a:t>
            </a:r>
          </a:p>
          <a:p>
            <a:endParaRPr lang="en-US" dirty="0"/>
          </a:p>
          <a:p>
            <a:endParaRPr lang="en-US" dirty="0"/>
          </a:p>
          <a:p>
            <a:r>
              <a:rPr lang="en-US" dirty="0"/>
              <a:t>With DAX – it doesn’t matter what the read distribution is – the first request will be sent to the DynamoDB table, but every subsequent request is fulfilled from memory. (potentially even saving cost!)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4263409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895743">
              <a:lnSpc>
                <a:spcPct val="90000"/>
              </a:lnSpc>
              <a:spcBef>
                <a:spcPct val="0"/>
              </a:spcBef>
              <a:spcAft>
                <a:spcPts val="332"/>
              </a:spcAft>
            </a:pPr>
            <a:r>
              <a:rPr lang="en-US" altLang="en-US" dirty="0">
                <a:latin typeface="Arial" panose="020B0604020202020204" pitchFamily="34" charset="0"/>
              </a:rPr>
              <a:t>With a cache – the read distribution is normalized on the DynamoDB table.</a:t>
            </a:r>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79C446A-D3E7-4267-A646-94917D645A68}" type="slidenum">
              <a:rPr lang="en-US" altLang="en-US" smtClean="0"/>
              <a:pPr/>
              <a:t>36</a:t>
            </a:fld>
            <a:endParaRPr lang="en-US" altLang="en-US" dirty="0"/>
          </a:p>
        </p:txBody>
      </p:sp>
      <p:sp>
        <p:nvSpPr>
          <p:cNvPr id="68613"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spcBef>
                <a:spcPct val="0"/>
              </a:spcBef>
              <a:spcAft>
                <a:spcPct val="0"/>
              </a:spcAft>
            </a:pPr>
            <a:r>
              <a:rPr lang="en-US" altLang="en-US" dirty="0"/>
              <a:t>Tech Ed North America 2010</a:t>
            </a:r>
          </a:p>
        </p:txBody>
      </p:sp>
      <p:sp>
        <p:nvSpPr>
          <p:cNvPr id="68614" name="Date Placeholder 4"/>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3EBE210-4041-4013-8B64-631A5E7D7F41}" type="datetime8">
              <a:rPr lang="en-US" altLang="en-US" smtClean="0"/>
              <a:pPr/>
              <a:t>7/13/20 4:16 PM</a:t>
            </a:fld>
            <a:endParaRPr lang="en-US" altLang="en-US" dirty="0"/>
          </a:p>
        </p:txBody>
      </p:sp>
      <p:sp>
        <p:nvSpPr>
          <p:cNvPr id="68615" name="Footer Placeholder 5"/>
          <p:cNvSpPr>
            <a:spLocks noGrp="1"/>
          </p:cNvSpPr>
          <p:nvPr>
            <p:ph type="ftr" sz="quarter" idx="4"/>
          </p:nvPr>
        </p:nvSpPr>
        <p:spPr bwMode="auto">
          <a:xfrm>
            <a:off x="0" y="8542832"/>
            <a:ext cx="6038022" cy="44970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fontAlgn="base">
              <a:spcBef>
                <a:spcPct val="0"/>
              </a:spcBef>
              <a:spcAft>
                <a:spcPct val="0"/>
              </a:spcAft>
            </a:pPr>
            <a:r>
              <a:rPr lang="en-US" altLang="en-US" dirty="0"/>
              <a:t>© 2010 Microsoft Corporation. All rights reserved. Microsoft, Windows, Windows Vista and other product names are or may be registered trademarks and/or trademarks in the U.S. and/or other countries.</a:t>
            </a:r>
          </a:p>
          <a:p>
            <a:pPr fontAlgn="base">
              <a:spcBef>
                <a:spcPct val="0"/>
              </a:spcBef>
              <a:spcAft>
                <a:spcPct val="0"/>
              </a:spcAft>
            </a:pPr>
            <a:r>
              <a:rPr lang="en-US" altLang="en-US"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en-US" dirty="0"/>
            </a:br>
            <a:r>
              <a:rPr lang="en-US" altLang="en-US" dirty="0"/>
              <a:t>MICROSOFT MAKES NO WARRANTIES, EXPRESS, IMPLIED OR STATUTORY, AS TO THE INFORMATION IN THIS PRESENTATION.</a:t>
            </a:r>
          </a:p>
          <a:p>
            <a:pPr fontAlgn="base">
              <a:spcBef>
                <a:spcPct val="0"/>
              </a:spcBef>
              <a:spcAft>
                <a:spcPct val="0"/>
              </a:spcAft>
            </a:pPr>
            <a:endParaRPr lang="en-US" altLang="en-US" dirty="0"/>
          </a:p>
        </p:txBody>
      </p:sp>
    </p:spTree>
    <p:extLst>
      <p:ext uri="{BB962C8B-B14F-4D97-AF65-F5344CB8AC3E}">
        <p14:creationId xmlns:p14="http://schemas.microsoft.com/office/powerpoint/2010/main" val="1079311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the we’ve set up some good models for 1:N, M:N, and SQL-like queries in data models-what if we need queries that cannot be easily modeled in a k/v NoSQL database?</a:t>
            </a:r>
          </a:p>
          <a:p>
            <a:endParaRPr lang="en-US" dirty="0"/>
          </a:p>
          <a:p>
            <a:r>
              <a:rPr lang="en-US" dirty="0"/>
              <a:t>Aggregates – like counts or sums are very difficult on a k/v database. It generally requires scanning the whole table, which we want to avoid. Or, what about those 5-10% of queries that are ad hoc? Business Intelligence, Monetization teams, and personalization teams frequently want to run analytics against the hot data in your table… but these are queries that don’t match the data model so they would also requires table scans… How do we solve this?</a:t>
            </a:r>
          </a:p>
        </p:txBody>
      </p:sp>
      <p:sp>
        <p:nvSpPr>
          <p:cNvPr id="4" name="Slide Number Placeholder 3"/>
          <p:cNvSpPr>
            <a:spLocks noGrp="1"/>
          </p:cNvSpPr>
          <p:nvPr>
            <p:ph type="sldNum" sz="quarter" idx="5"/>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2111836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DynamoDB Streams. </a:t>
            </a:r>
            <a:br>
              <a:rPr lang="en-US" dirty="0"/>
            </a:br>
            <a:br>
              <a:rPr lang="en-US" dirty="0"/>
            </a:br>
            <a:r>
              <a:rPr lang="en-US" dirty="0"/>
              <a:t>Streams are a change log – a message bus that persists for 24 hours, of ever mutation on the table. It delivers the items exactly once in order (by </a:t>
            </a:r>
            <a:r>
              <a:rPr lang="en-US" dirty="0" err="1"/>
              <a:t>keyspace</a:t>
            </a:r>
            <a:r>
              <a:rPr lang="en-US" dirty="0"/>
              <a:t>). There is a one to one partitions supporting a table to shards within a stream, in this sense it is very very similar to Kinesis – however, the items are automatically inserted into the stream from table. </a:t>
            </a:r>
          </a:p>
          <a:p>
            <a:endParaRPr lang="en-US" dirty="0"/>
          </a:p>
          <a:p>
            <a:r>
              <a:rPr lang="en-US" dirty="0"/>
              <a:t>These shards are then consumed using a KCL Worker (there is an adapter for the KCL library called the DynamoDB Adapter for KCL) or natively as a trigger for Lambda!</a:t>
            </a:r>
          </a:p>
          <a:p>
            <a:endParaRPr lang="en-US" dirty="0"/>
          </a:p>
          <a:p>
            <a:endParaRPr lang="en-US" dirty="0">
              <a:sym typeface="Wingdings"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00153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 stream record looks like – it is important to note, you have 4 options when turning on streams (and they can be turned on/off at any time).</a:t>
            </a:r>
          </a:p>
          <a:p>
            <a:endParaRPr lang="en-US" dirty="0"/>
          </a:p>
          <a:p>
            <a:r>
              <a:rPr lang="en-US" dirty="0"/>
              <a:t>KEYS_ONLY</a:t>
            </a:r>
          </a:p>
          <a:p>
            <a:r>
              <a:rPr lang="en-US" dirty="0"/>
              <a:t>NEW_IMAGE</a:t>
            </a:r>
          </a:p>
          <a:p>
            <a:r>
              <a:rPr lang="en-US" dirty="0"/>
              <a:t>OLD_IMAGE</a:t>
            </a:r>
          </a:p>
          <a:p>
            <a:r>
              <a:rPr lang="en-US" dirty="0"/>
              <a:t>NEW_AND_OLD_IMAGES</a:t>
            </a:r>
          </a:p>
          <a:p>
            <a:endParaRPr lang="en-US" dirty="0"/>
          </a:p>
          <a:p>
            <a:r>
              <a:rPr lang="en-US" dirty="0"/>
              <a:t>It is also important to see, that items expired by TTL will have a new attribute – indicated that the item was expired by the system. </a:t>
            </a:r>
          </a:p>
          <a:p>
            <a:br>
              <a:rPr lang="en-US" dirty="0"/>
            </a:br>
            <a:r>
              <a:rPr lang="en-US" dirty="0"/>
              <a:t>Streams do not cost anything to turn on, and are very cost effective to read: $.02/100k events read from the stream… or nothing if read from Lambda!</a:t>
            </a:r>
          </a:p>
        </p:txBody>
      </p:sp>
      <p:sp>
        <p:nvSpPr>
          <p:cNvPr id="4" name="Slide Number Placeholder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997562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Arial" charset="0"/>
              </a:rPr>
              <a:t>The typical relational model is nicely organized in ‘human readable’ constructs: tables that are related to categories. It is modeled to reduce storage. Storage is cheap, but compute is more expensive.</a:t>
            </a:r>
          </a:p>
          <a:p>
            <a:endParaRPr lang="en-US" dirty="0">
              <a:latin typeface="Arial" charset="0"/>
            </a:endParaRPr>
          </a:p>
          <a:p>
            <a:r>
              <a:rPr lang="en-US" dirty="0">
                <a:latin typeface="Arial" charset="0"/>
              </a:rPr>
              <a:t>We step off into the world of aggregated items – essentially prebuilt items. Rather than running queries/joins across tables – these items are written as they will be retrieved. This requires understanding the access patterns and writing the data appropriately, but the benefit is nearly limitless scale and consistent performance. </a:t>
            </a:r>
          </a:p>
          <a:p>
            <a:endParaRPr lang="en-US" dirty="0">
              <a:latin typeface="Arial"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09" indent="-285734">
              <a:defRPr sz="2400">
                <a:solidFill>
                  <a:schemeClr val="tx1"/>
                </a:solidFill>
                <a:latin typeface="Arial" charset="0"/>
                <a:ea typeface="ＭＳ Ｐゴシック" charset="0"/>
              </a:defRPr>
            </a:lvl2pPr>
            <a:lvl3pPr marL="1142937" indent="-228587">
              <a:defRPr sz="2400">
                <a:solidFill>
                  <a:schemeClr val="tx1"/>
                </a:solidFill>
                <a:latin typeface="Arial" charset="0"/>
                <a:ea typeface="ＭＳ Ｐゴシック" charset="0"/>
              </a:defRPr>
            </a:lvl3pPr>
            <a:lvl4pPr marL="1600112" indent="-228587">
              <a:defRPr sz="2400">
                <a:solidFill>
                  <a:schemeClr val="tx1"/>
                </a:solidFill>
                <a:latin typeface="Arial" charset="0"/>
                <a:ea typeface="ＭＳ Ｐゴシック" charset="0"/>
              </a:defRPr>
            </a:lvl4pPr>
            <a:lvl5pPr marL="2057287" indent="-228587">
              <a:defRPr sz="2400">
                <a:solidFill>
                  <a:schemeClr val="tx1"/>
                </a:solidFill>
                <a:latin typeface="Arial" charset="0"/>
                <a:ea typeface="ＭＳ Ｐゴシック" charset="0"/>
              </a:defRPr>
            </a:lvl5pPr>
            <a:lvl6pPr marL="2514461" indent="-228587" eaLnBrk="0" fontAlgn="base" hangingPunct="0">
              <a:spcBef>
                <a:spcPct val="0"/>
              </a:spcBef>
              <a:spcAft>
                <a:spcPct val="0"/>
              </a:spcAft>
              <a:defRPr sz="2400">
                <a:solidFill>
                  <a:schemeClr val="tx1"/>
                </a:solidFill>
                <a:latin typeface="Arial" charset="0"/>
                <a:ea typeface="ＭＳ Ｐゴシック" charset="0"/>
              </a:defRPr>
            </a:lvl6pPr>
            <a:lvl7pPr marL="2971635" indent="-228587" eaLnBrk="0" fontAlgn="base" hangingPunct="0">
              <a:spcBef>
                <a:spcPct val="0"/>
              </a:spcBef>
              <a:spcAft>
                <a:spcPct val="0"/>
              </a:spcAft>
              <a:defRPr sz="2400">
                <a:solidFill>
                  <a:schemeClr val="tx1"/>
                </a:solidFill>
                <a:latin typeface="Arial" charset="0"/>
                <a:ea typeface="ＭＳ Ｐゴシック" charset="0"/>
              </a:defRPr>
            </a:lvl7pPr>
            <a:lvl8pPr marL="3428810" indent="-228587" eaLnBrk="0" fontAlgn="base" hangingPunct="0">
              <a:spcBef>
                <a:spcPct val="0"/>
              </a:spcBef>
              <a:spcAft>
                <a:spcPct val="0"/>
              </a:spcAft>
              <a:defRPr sz="2400">
                <a:solidFill>
                  <a:schemeClr val="tx1"/>
                </a:solidFill>
                <a:latin typeface="Arial" charset="0"/>
                <a:ea typeface="ＭＳ Ｐゴシック" charset="0"/>
              </a:defRPr>
            </a:lvl8pPr>
            <a:lvl9pPr marL="3885985" indent="-228587" eaLnBrk="0" fontAlgn="base" hangingPunct="0">
              <a:spcBef>
                <a:spcPct val="0"/>
              </a:spcBef>
              <a:spcAft>
                <a:spcPct val="0"/>
              </a:spcAft>
              <a:defRPr sz="2400">
                <a:solidFill>
                  <a:schemeClr val="tx1"/>
                </a:solidFill>
                <a:latin typeface="Arial" charset="0"/>
                <a:ea typeface="ＭＳ Ｐゴシック" charset="0"/>
              </a:defRPr>
            </a:lvl9pPr>
          </a:lstStyle>
          <a:p>
            <a:fld id="{3B350D9F-0093-CD48-A830-F4F9E20FE674}" type="slidenum">
              <a:rPr lang="en-US" sz="1200"/>
              <a:pPr/>
              <a:t>4</a:t>
            </a:fld>
            <a:endParaRPr lang="en-US" sz="1200" dirty="0"/>
          </a:p>
        </p:txBody>
      </p:sp>
    </p:spTree>
    <p:extLst>
      <p:ext uri="{BB962C8B-B14F-4D97-AF65-F5344CB8AC3E}">
        <p14:creationId xmlns:p14="http://schemas.microsoft.com/office/powerpoint/2010/main" val="776692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rPr>
              <a:t>Let’s take a look at how this can be leveraged…</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As Lambda reads records for a stream – it can create a </a:t>
            </a:r>
            <a:r>
              <a:rPr lang="en-US" altLang="en-US" dirty="0" err="1">
                <a:latin typeface="Arial" panose="020B0604020202020204" pitchFamily="34" charset="0"/>
              </a:rPr>
              <a:t>realtime</a:t>
            </a:r>
            <a:r>
              <a:rPr lang="en-US" altLang="en-US" dirty="0">
                <a:latin typeface="Arial" panose="020B0604020202020204" pitchFamily="34" charset="0"/>
              </a:rPr>
              <a:t> aggregation, such as counting how many people add </a:t>
            </a:r>
            <a:r>
              <a:rPr lang="en-US" altLang="en-US" i="1" dirty="0">
                <a:latin typeface="Arial" panose="020B0604020202020204" pitchFamily="34" charset="0"/>
              </a:rPr>
              <a:t>X</a:t>
            </a:r>
            <a:r>
              <a:rPr lang="en-US" altLang="en-US" i="0" dirty="0">
                <a:latin typeface="Arial" panose="020B0604020202020204" pitchFamily="34" charset="0"/>
              </a:rPr>
              <a:t> item to their shopping cart or download  </a:t>
            </a:r>
            <a:r>
              <a:rPr lang="en-US" altLang="en-US" i="1" dirty="0">
                <a:latin typeface="Arial" panose="020B0604020202020204" pitchFamily="34" charset="0"/>
              </a:rPr>
              <a:t>Y</a:t>
            </a:r>
            <a:r>
              <a:rPr lang="en-US" altLang="en-US" i="0" dirty="0">
                <a:latin typeface="Arial" panose="020B0604020202020204" pitchFamily="34" charset="0"/>
              </a:rPr>
              <a:t> album from the catalog. This allows for a single item retrieval rather than a scan of the table and subsequent count! This key here is that these aggregates need to be defined up front so they can be built in </a:t>
            </a:r>
            <a:r>
              <a:rPr lang="en-US" altLang="en-US" i="0" dirty="0" err="1">
                <a:latin typeface="Arial" panose="020B0604020202020204" pitchFamily="34" charset="0"/>
              </a:rPr>
              <a:t>realtime</a:t>
            </a:r>
            <a:r>
              <a:rPr lang="en-US" altLang="en-US" i="0" dirty="0">
                <a:latin typeface="Arial" panose="020B0604020202020204" pitchFamily="34" charset="0"/>
              </a:rPr>
              <a:t>, but this is a very effective way to handle these requirements.</a:t>
            </a:r>
          </a:p>
          <a:p>
            <a:pPr eaLnBrk="1" hangingPunct="1">
              <a:spcBef>
                <a:spcPct val="0"/>
              </a:spcBef>
            </a:pPr>
            <a:br>
              <a:rPr lang="en-US" altLang="en-US" i="0" dirty="0">
                <a:latin typeface="Arial" panose="020B0604020202020204" pitchFamily="34" charset="0"/>
              </a:rPr>
            </a:br>
            <a:r>
              <a:rPr lang="en-US" altLang="en-US" i="0" dirty="0">
                <a:latin typeface="Arial" panose="020B0604020202020204" pitchFamily="34" charset="0"/>
              </a:rPr>
              <a:t>It is also very common to push full records into Elasticsearch for full text lookup! (something very difficult to achieve on DDB). Another common integration is to push records to Firehose, which will buffer them, partition, and store them on S3 in Parquet. They are then easily accessible for those Business Analytics ad hoc queries!</a:t>
            </a:r>
          </a:p>
          <a:p>
            <a:pPr eaLnBrk="1" hangingPunct="1">
              <a:spcBef>
                <a:spcPct val="0"/>
              </a:spcBef>
            </a:pPr>
            <a:endParaRPr lang="en-US" altLang="en-US" i="0" dirty="0">
              <a:latin typeface="Arial" panose="020B0604020202020204" pitchFamily="34" charset="0"/>
            </a:endParaRPr>
          </a:p>
          <a:p>
            <a:pPr eaLnBrk="1" hangingPunct="1">
              <a:spcBef>
                <a:spcPct val="0"/>
              </a:spcBef>
            </a:pPr>
            <a:r>
              <a:rPr lang="en-US" altLang="en-US" i="0" dirty="0">
                <a:latin typeface="Arial" panose="020B0604020202020204" pitchFamily="34" charset="0"/>
              </a:rPr>
              <a:t>This is all about using the right tool for the right job…</a:t>
            </a:r>
            <a:endParaRPr lang="en-US" altLang="en-US" dirty="0">
              <a:latin typeface="Arial" panose="020B0604020202020204" pitchFamily="34" charset="0"/>
            </a:endParaRP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Regarding Lambda optimization: Set an appropriate </a:t>
            </a:r>
            <a:r>
              <a:rPr lang="en-US" altLang="en-US" dirty="0" err="1">
                <a:latin typeface="Arial" panose="020B0604020202020204" pitchFamily="34" charset="0"/>
              </a:rPr>
              <a:t>batchsize</a:t>
            </a:r>
            <a:r>
              <a:rPr lang="en-US" altLang="en-US" dirty="0">
                <a:latin typeface="Arial" panose="020B0604020202020204" pitchFamily="34" charset="0"/>
              </a:rPr>
              <a:t> (up to 1k) based on the type of transformation – </a:t>
            </a:r>
            <a:r>
              <a:rPr lang="en-US" altLang="en-US" dirty="0" err="1">
                <a:latin typeface="Arial" panose="020B0604020202020204" pitchFamily="34" charset="0"/>
              </a:rPr>
              <a:t>ie</a:t>
            </a:r>
            <a:r>
              <a:rPr lang="en-US" altLang="en-US" dirty="0">
                <a:latin typeface="Arial" panose="020B0604020202020204" pitchFamily="34" charset="0"/>
              </a:rPr>
              <a:t> simple copy could be 200 records, or complex diff/analysis maybe only read 20 records. Also ensure it has good error handling – and monitor on the iterator age, which will fall behind if the Lambda function fails (it will retry the same batch of records).</a:t>
            </a:r>
          </a:p>
          <a:p>
            <a:pPr eaLnBrk="1" hangingPunct="1">
              <a:spcBef>
                <a:spcPct val="0"/>
              </a:spcBef>
            </a:pPr>
            <a:endParaRPr lang="en-US" altLang="en-US" dirty="0">
              <a:latin typeface="Arial" panose="020B0604020202020204" pitchFamily="34" charset="0"/>
            </a:endParaRPr>
          </a:p>
        </p:txBody>
      </p:sp>
      <p:sp>
        <p:nvSpPr>
          <p:cNvPr id="11264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9725" tIns="44863" rIns="89725" bIns="44863"/>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41C4A87-A2D2-4802-8CA6-3E90C720348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4945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TTL is a item level attribute timestamp in epoch time that designates when item expires.</a:t>
            </a:r>
          </a:p>
          <a:p>
            <a:endParaRPr lang="en-US" dirty="0"/>
          </a:p>
          <a:p>
            <a:r>
              <a:rPr lang="en-US" dirty="0"/>
              <a:t>Does not consume resources! (normal delete operations consume WCUs)</a:t>
            </a:r>
          </a:p>
          <a:p>
            <a:endParaRPr lang="en-US" dirty="0"/>
          </a:p>
          <a:p>
            <a:r>
              <a:rPr lang="en-US" dirty="0"/>
              <a:t>tables -&gt; TTL -&gt; Streams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Common integration: tables </a:t>
            </a:r>
            <a:r>
              <a:rPr lang="en-US" dirty="0">
                <a:sym typeface="Wingdings" pitchFamily="2" charset="2"/>
              </a:rPr>
              <a:t> </a:t>
            </a:r>
            <a:r>
              <a:rPr lang="en-US" dirty="0"/>
              <a:t> TTL </a:t>
            </a:r>
            <a:r>
              <a:rPr lang="en-US" dirty="0">
                <a:sym typeface="Wingdings" pitchFamily="2" charset="2"/>
              </a:rPr>
              <a:t> </a:t>
            </a:r>
            <a:r>
              <a:rPr lang="en-US" i="1" dirty="0"/>
              <a:t>&lt;</a:t>
            </a:r>
            <a:r>
              <a:rPr lang="en-US" i="1" dirty="0" err="1"/>
              <a:t>principal:DynamoDB</a:t>
            </a:r>
            <a:r>
              <a:rPr lang="en-US" i="1" dirty="0"/>
              <a:t>&gt;</a:t>
            </a:r>
            <a:r>
              <a:rPr lang="en-US" dirty="0"/>
              <a:t> Streams </a:t>
            </a:r>
            <a:r>
              <a:rPr lang="en-US" dirty="0">
                <a:sym typeface="Wingdings" pitchFamily="2" charset="2"/>
              </a:rPr>
              <a:t> Archive/Action</a:t>
            </a:r>
            <a:endParaRPr lang="en-US" dirty="0"/>
          </a:p>
          <a:p>
            <a:endParaRPr lang="en-US" dirty="0"/>
          </a:p>
          <a:p>
            <a:r>
              <a:rPr lang="en-US" dirty="0"/>
              <a:t>Because there is a principal flag for TTL expired items, it is simple to ‘tier out’ cool data from the table into an S3 data lake or archive.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2FC5D5D-56C3-6E46-B162-4074C9671FA5}"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82317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was manually deleting expired items. By leveraging TTL – they reduced cost and consumed WCUs by ~30%!</a:t>
            </a:r>
          </a:p>
          <a:p>
            <a:endParaRPr lang="en-US" dirty="0"/>
          </a:p>
          <a:p>
            <a:r>
              <a:rPr lang="en-US" dirty="0"/>
              <a:t>Call out – TTL is lazy, so expirations can take a couple hours. There is a 48hour upper bound of this behavior. Stale items can be easily removed from result sets using the Filter Expression on the epoch time stamp.</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2FC5D5D-56C3-6E46-B162-4074C9671FA5}"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76777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pivot back into building data models.</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1760067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of a system that serves reports for users to work on. The common access pattern is when a user logs in, then pull a list of reports that they will work on (Status Pending) – which are sorted in order of oldest first. </a:t>
            </a:r>
          </a:p>
          <a:p>
            <a:endParaRPr lang="en-US" dirty="0"/>
          </a:p>
          <a:p>
            <a:r>
              <a:rPr lang="en-US" dirty="0"/>
              <a:t>Let’s take the approach earlier of setting up a composite sort key with </a:t>
            </a:r>
            <a:r>
              <a:rPr lang="en-US" dirty="0" err="1"/>
              <a:t>Status#Date</a:t>
            </a:r>
            <a:r>
              <a:rPr lang="en-US" dirty="0"/>
              <a:t> – you’ll see we are labeling this SK, and the </a:t>
            </a:r>
            <a:r>
              <a:rPr lang="en-US" dirty="0" err="1"/>
              <a:t>userID</a:t>
            </a:r>
            <a:r>
              <a:rPr lang="en-US" dirty="0"/>
              <a:t> is now PK. This is because we can use this index to insert anything – there is no limit to the entities that are indexed, as long as they match the defined data type of the key attributes (String, Number, or Binary).</a:t>
            </a:r>
          </a:p>
          <a:p>
            <a:endParaRPr lang="en-US" dirty="0"/>
          </a:p>
          <a:p>
            <a:r>
              <a:rPr lang="en-US" dirty="0"/>
              <a:t>With this approach – the app can retrieve all pending reports for a user by leveraging the ‘beings with’ sort key condition. </a:t>
            </a:r>
          </a:p>
          <a:p>
            <a:endParaRPr lang="en-US" dirty="0"/>
          </a:p>
          <a:p>
            <a:r>
              <a:rPr lang="en-US" dirty="0"/>
              <a:t>But, if there are 50 items and each one is 256KB each… </a:t>
            </a:r>
          </a:p>
        </p:txBody>
      </p:sp>
      <p:sp>
        <p:nvSpPr>
          <p:cNvPr id="4" name="Slide Number Placeholder 3"/>
          <p:cNvSpPr>
            <a:spLocks noGrp="1"/>
          </p:cNvSpPr>
          <p:nvPr>
            <p:ph type="sldNum" sz="quarter" idx="5"/>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3925925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t>If there are 50 items and each one is 256KB each… it is still a 1,600 RCU read – even as an eventually consistent read! That is a big read for the most common access pattern? </a:t>
            </a:r>
          </a:p>
          <a:p>
            <a:pPr marL="0" marR="0" lvl="0" indent="0" algn="l" defTabSz="457200" rtl="0" eaLnBrk="1" fontAlgn="auto" latinLnBrk="0" hangingPunct="1">
              <a:lnSpc>
                <a:spcPct val="100000"/>
              </a:lnSpc>
              <a:spcBef>
                <a:spcPct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ct val="0"/>
              </a:spcBef>
              <a:spcAft>
                <a:spcPts val="0"/>
              </a:spcAft>
              <a:buClrTx/>
              <a:buSzTx/>
              <a:buFontTx/>
              <a:buNone/>
              <a:tabLst/>
              <a:defRPr/>
            </a:pPr>
            <a:r>
              <a:rPr lang="en-US" dirty="0"/>
              <a:t>So, how can we modify this to be more efficient?</a:t>
            </a:r>
          </a:p>
          <a:p>
            <a:pPr eaLnBrk="1" hangingPunct="1">
              <a:spcBef>
                <a:spcPct val="0"/>
              </a:spcBef>
            </a:pPr>
            <a:endParaRPr lang="en-US" altLang="en-US" dirty="0">
              <a:latin typeface="Arial" panose="020B0604020202020204" pitchFamily="34" charset="0"/>
            </a:endParaRPr>
          </a:p>
        </p:txBody>
      </p:sp>
      <p:sp>
        <p:nvSpPr>
          <p:cNvPr id="7373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29057" indent="-280406">
              <a:defRPr>
                <a:solidFill>
                  <a:schemeClr val="tx1"/>
                </a:solidFill>
                <a:latin typeface="Arial" panose="020B0604020202020204" pitchFamily="34" charset="0"/>
                <a:ea typeface="MS PGothic" panose="020B0600070205080204" pitchFamily="34" charset="-128"/>
              </a:defRPr>
            </a:lvl2pPr>
            <a:lvl3pPr marL="1121626" indent="-224325">
              <a:defRPr>
                <a:solidFill>
                  <a:schemeClr val="tx1"/>
                </a:solidFill>
                <a:latin typeface="Arial" panose="020B0604020202020204" pitchFamily="34" charset="0"/>
                <a:ea typeface="MS PGothic" panose="020B0600070205080204" pitchFamily="34" charset="-128"/>
              </a:defRPr>
            </a:lvl3pPr>
            <a:lvl4pPr marL="1570276" indent="-224325">
              <a:defRPr>
                <a:solidFill>
                  <a:schemeClr val="tx1"/>
                </a:solidFill>
                <a:latin typeface="Arial" panose="020B0604020202020204" pitchFamily="34" charset="0"/>
                <a:ea typeface="MS PGothic" panose="020B0600070205080204" pitchFamily="34" charset="-128"/>
              </a:defRPr>
            </a:lvl4pPr>
            <a:lvl5pPr marL="2018927" indent="-224325">
              <a:defRPr>
                <a:solidFill>
                  <a:schemeClr val="tx1"/>
                </a:solidFill>
                <a:latin typeface="Arial" panose="020B0604020202020204" pitchFamily="34" charset="0"/>
                <a:ea typeface="MS PGothic" panose="020B0600070205080204" pitchFamily="34" charset="-128"/>
              </a:defRPr>
            </a:lvl5pPr>
            <a:lvl6pPr marL="246757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16227"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36487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13528" indent="-224325" defTabSz="44865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ABF60F3A-0E2C-45CC-9436-FCBB3C0E93CB}"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546149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flip the base table organization – so that records are inserted by their </a:t>
            </a:r>
            <a:r>
              <a:rPr lang="en-US" dirty="0" err="1"/>
              <a:t>ReportID</a:t>
            </a:r>
            <a:r>
              <a:rPr lang="en-US" dirty="0"/>
              <a:t>… without a sort key--there is a single report for each </a:t>
            </a:r>
            <a:r>
              <a:rPr lang="en-US" dirty="0" err="1"/>
              <a:t>reportID</a:t>
            </a:r>
            <a:r>
              <a:rPr lang="en-US" dirty="0"/>
              <a:t>.</a:t>
            </a:r>
          </a:p>
          <a:p>
            <a:endParaRPr lang="en-US" dirty="0"/>
          </a:p>
          <a:p>
            <a:r>
              <a:rPr lang="en-US" dirty="0"/>
              <a:t>When items are written to the base table, we will also create a new attribute – a “Summary” attribute that is a just a couple bytes – like the top line of each report. </a:t>
            </a:r>
          </a:p>
          <a:p>
            <a:endParaRPr lang="en-US" dirty="0"/>
          </a:p>
          <a:p>
            <a:r>
              <a:rPr lang="en-US" dirty="0"/>
              <a:t>We can then set up a GSI and only project the Owner, </a:t>
            </a:r>
            <a:r>
              <a:rPr lang="en-US" dirty="0" err="1"/>
              <a:t>Status#Date</a:t>
            </a:r>
            <a:r>
              <a:rPr lang="en-US" dirty="0"/>
              <a:t>, </a:t>
            </a:r>
            <a:r>
              <a:rPr lang="en-US" dirty="0" err="1"/>
              <a:t>ReportID</a:t>
            </a:r>
            <a:r>
              <a:rPr lang="en-US" dirty="0"/>
              <a:t>, and Summary attributes. Now, when the application pulls a list of 50 pending reports – it is pulling 50 very small items. This can likely be done with less than a single RCU! (Queries treat all the results as a single item aggregate)</a:t>
            </a:r>
          </a:p>
          <a:p>
            <a:endParaRPr lang="en-US" dirty="0"/>
          </a:p>
          <a:p>
            <a:r>
              <a:rPr lang="en-US" dirty="0"/>
              <a:t>Why not use selective query on base table? </a:t>
            </a:r>
            <a:r>
              <a:rPr lang="en-US" dirty="0">
                <a:sym typeface="Wingdings" pitchFamily="2" charset="2"/>
              </a:rPr>
              <a:t>Such as a Filter Expression or Projection expression? It would still read the whole item from the base table and consume the full item size RCUs</a:t>
            </a:r>
          </a:p>
          <a:p>
            <a:endParaRPr lang="en-US" dirty="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19932818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3808244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 nested document.</a:t>
            </a:r>
          </a:p>
          <a:p>
            <a:br>
              <a:rPr lang="en-US" dirty="0"/>
            </a:br>
            <a:r>
              <a:rPr lang="en-US" dirty="0"/>
              <a:t>Real world example from a customer who was trying to migrate their Point of Sale backend system from Oracle to DynamoDB. Their first hurdle was large items – they were building these large profile documents over time and they could exceed 400kb. The documents would include User data about their in-store purchases, their online profile, their shipping address, items in the cart, and even previous order history.</a:t>
            </a:r>
          </a:p>
          <a:p>
            <a:endParaRPr lang="en-US" dirty="0"/>
          </a:p>
          <a:p>
            <a:r>
              <a:rPr lang="en-US" dirty="0"/>
              <a:t>A couple challenges:</a:t>
            </a:r>
          </a:p>
          <a:p>
            <a:pPr marL="171450" indent="-171450">
              <a:buFontTx/>
              <a:buChar char="-"/>
            </a:pPr>
            <a:r>
              <a:rPr lang="en-US" dirty="0"/>
              <a:t>Items in ddb are limited to 400kb (although easily &gt;90% of workloads use items that are under 10kb!)</a:t>
            </a:r>
          </a:p>
          <a:p>
            <a:pPr marL="171450" indent="-171450">
              <a:buFontTx/>
              <a:buChar char="-"/>
            </a:pPr>
            <a:r>
              <a:rPr lang="en-US" dirty="0"/>
              <a:t>They could not query nested attributes (couldn’t index Maps, but could use filter expressions… which would be inefficient)</a:t>
            </a:r>
          </a:p>
          <a:p>
            <a:pPr marL="171450" indent="-171450">
              <a:buFontTx/>
              <a:buChar char="-"/>
            </a:pPr>
            <a:r>
              <a:rPr lang="en-US" dirty="0"/>
              <a:t>Even a small update – such as adding an item to the cart, would result in the full item size WCU consumption!</a:t>
            </a:r>
          </a:p>
          <a:p>
            <a:pPr marL="171450" indent="-171450">
              <a:buFontTx/>
              <a:buChar char="-"/>
            </a:pPr>
            <a:r>
              <a:rPr lang="en-US" dirty="0"/>
              <a:t>The application has to deal with hundreds of KB overhead on each operation when it only needs a couple KB for a specific operation.</a:t>
            </a:r>
          </a:p>
          <a:p>
            <a:endParaRPr lang="en-US" dirty="0"/>
          </a:p>
          <a:p>
            <a:r>
              <a:rPr lang="en-US" dirty="0"/>
              <a:t>So – how can we solve this?</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7/13/20 4:16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78454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vertically partition that document into logical blocks. Essentially – instead of 1 large item, we can have N number of individual items that match the logical elements that the application is actually operating on at any given moment!</a:t>
            </a:r>
          </a:p>
          <a:p>
            <a:endParaRPr lang="en-US" dirty="0"/>
          </a:p>
          <a:p>
            <a:r>
              <a:rPr lang="en-US" dirty="0"/>
              <a:t>Optimizations due to smaller sizes and  more direct changes on only items that need to be modified or read. Application overhead is significantly reduced. Also allows for indexing values…</a:t>
            </a:r>
          </a:p>
          <a:p>
            <a:endParaRPr lang="en-US" dirty="0"/>
          </a:p>
          <a:p>
            <a:r>
              <a:rPr lang="en-US" dirty="0"/>
              <a:t>Let’s see how this works…</a:t>
            </a:r>
          </a:p>
        </p:txBody>
      </p:sp>
      <p:sp>
        <p:nvSpPr>
          <p:cNvPr id="4" name="Slide Number Placeholder 3"/>
          <p:cNvSpPr>
            <a:spLocks noGrp="1"/>
          </p:cNvSpPr>
          <p:nvPr>
            <p:ph type="sldNum" sz="quarter" idx="10"/>
          </p:nvPr>
        </p:nvSpPr>
        <p:spPr/>
        <p:txBody>
          <a:bodyPr/>
          <a:lstStyle/>
          <a:p>
            <a:fld id="{9A667CF0-88DC-7548-87F4-1486D6DF4397}" type="slidenum">
              <a:rPr lang="en-US" smtClean="0"/>
              <a:t>49</a:t>
            </a:fld>
            <a:endParaRPr lang="en-US"/>
          </a:p>
        </p:txBody>
      </p:sp>
    </p:spTree>
    <p:extLst>
      <p:ext uri="{BB962C8B-B14F-4D97-AF65-F5344CB8AC3E}">
        <p14:creationId xmlns:p14="http://schemas.microsoft.com/office/powerpoint/2010/main" val="1258869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backwards from the access patterns is the mantra of NoSQL data modeling, but there are many workload dimensions that will shape how the choices are actually made.</a:t>
            </a:r>
          </a:p>
          <a:p>
            <a:endParaRPr lang="en-US" dirty="0"/>
          </a:p>
          <a:p>
            <a:r>
              <a:rPr lang="en-US" dirty="0"/>
              <a:t>If it is a write heavy workload, may not necessarily optimize for reads.</a:t>
            </a:r>
          </a:p>
          <a:p>
            <a:br>
              <a:rPr lang="en-US" dirty="0"/>
            </a:br>
            <a:r>
              <a:rPr lang="en-US" dirty="0"/>
              <a:t>Start with one table, this helps break that relational training – but it also helps reduce number of round trips. Try to organize data to be returned as related collections under partition keys.</a:t>
            </a:r>
          </a:p>
          <a:p>
            <a:endParaRPr lang="en-US" dirty="0"/>
          </a:p>
          <a:p>
            <a:r>
              <a:rPr lang="en-US" dirty="0"/>
              <a:t>What is the data life cycle? Can you use DynamoDB for hot/warm data and tier that off for long term storage in S3 using TTL/</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548962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could still return the ‘Whole Document,” but now it can be targeted: for example – return just the items in the cart, just the profile information, or just the store associated with the user.</a:t>
            </a:r>
          </a:p>
          <a:p>
            <a:endParaRPr lang="en-US" dirty="0"/>
          </a:p>
          <a:p>
            <a:r>
              <a:rPr lang="en-US" dirty="0"/>
              <a:t>It also allows for an open ended data model. If in six months, there is a new feature (Friends of Users) that needs to be built and associate with a </a:t>
            </a:r>
            <a:r>
              <a:rPr lang="en-US" dirty="0" err="1"/>
              <a:t>UserID</a:t>
            </a:r>
            <a:r>
              <a:rPr lang="en-US" dirty="0"/>
              <a:t> – it is as simple as inserting new rows! This is a future resilient data model…</a:t>
            </a:r>
          </a:p>
          <a:p>
            <a:endParaRPr lang="en-US" dirty="0"/>
          </a:p>
          <a:p>
            <a:r>
              <a:rPr lang="en-US" dirty="0"/>
              <a:t>Focus on the labels in the sort key.</a:t>
            </a:r>
          </a:p>
        </p:txBody>
      </p:sp>
      <p:sp>
        <p:nvSpPr>
          <p:cNvPr id="4" name="Slide Number Placeholder 3"/>
          <p:cNvSpPr>
            <a:spLocks noGrp="1"/>
          </p:cNvSpPr>
          <p:nvPr>
            <p:ph type="sldNum" sz="quarter" idx="5"/>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2644282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 we can solve for querying across users for nested values… by setting up a GSI. If that GSI is on the </a:t>
            </a:r>
            <a:r>
              <a:rPr lang="en-US" dirty="0" err="1"/>
              <a:t>sortkey</a:t>
            </a:r>
            <a:r>
              <a:rPr lang="en-US" dirty="0"/>
              <a:t> – then it will index all of the associated items. This is an overloaded index.</a:t>
            </a:r>
          </a:p>
          <a:p>
            <a:endParaRPr lang="en-US" dirty="0"/>
          </a:p>
          <a:p>
            <a:r>
              <a:rPr lang="en-US" dirty="0"/>
              <a:t>With this approach, we have solved those challenges:</a:t>
            </a:r>
          </a:p>
          <a:p>
            <a:pPr marL="171450" indent="-171450">
              <a:buFontTx/>
              <a:buChar char="-"/>
            </a:pPr>
            <a:r>
              <a:rPr lang="en-US" dirty="0"/>
              <a:t>Items size limitation </a:t>
            </a:r>
            <a:r>
              <a:rPr lang="en-US" dirty="0">
                <a:sym typeface="Wingdings" pitchFamily="2" charset="2"/>
              </a:rPr>
              <a:t> Items are now very small – and optimized for each operation. This is going to be a huge consumption saver.</a:t>
            </a:r>
            <a:endParaRPr lang="en-US" dirty="0"/>
          </a:p>
          <a:p>
            <a:pPr marL="171450" indent="-171450">
              <a:buFontTx/>
              <a:buChar char="-"/>
            </a:pPr>
            <a:r>
              <a:rPr lang="en-US" dirty="0"/>
              <a:t>They can query those nested attributes – both specifically for a user, but across users with an overloaded GSI!</a:t>
            </a:r>
          </a:p>
          <a:p>
            <a:pPr marL="171450" indent="-171450">
              <a:buFontTx/>
              <a:buChar char="-"/>
            </a:pPr>
            <a:r>
              <a:rPr lang="en-US" dirty="0"/>
              <a:t>The application’s overhead of dealing with large objects is significantly reduced… it now is only working with the item it needs… not a full document!</a:t>
            </a:r>
          </a:p>
          <a:p>
            <a:endParaRPr lang="en-US" dirty="0"/>
          </a:p>
          <a:p>
            <a:r>
              <a:rPr lang="en-US" dirty="0"/>
              <a:t>This is also great for indexing those open ended data types: arrays/maps. It doesn’t matter how many items are in the cart – a single </a:t>
            </a:r>
            <a:r>
              <a:rPr lang="en-US" dirty="0" err="1"/>
              <a:t>sortkey</a:t>
            </a:r>
            <a:r>
              <a:rPr lang="en-US" dirty="0"/>
              <a:t> and GSI can index everything!</a:t>
            </a:r>
          </a:p>
        </p:txBody>
      </p:sp>
      <p:sp>
        <p:nvSpPr>
          <p:cNvPr id="4" name="Slide Number Placeholder 3"/>
          <p:cNvSpPr>
            <a:spLocks noGrp="1"/>
          </p:cNvSpPr>
          <p:nvPr>
            <p:ph type="sldNum" sz="quarter" idx="5"/>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3794611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None/>
              <a:tabLst/>
              <a:defRPr/>
            </a:pPr>
            <a:r>
              <a:rPr lang="en-US" dirty="0"/>
              <a:t>Occasionally, there is a requirement to maintain the document in full. There is another approach, were items to be queried are copied as top level attributes.</a:t>
            </a:r>
          </a:p>
          <a:p>
            <a:pPr marL="171450" marR="0" lvl="0" indent="-171450" algn="l" defTabSz="4572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457200" rtl="0" eaLnBrk="1" fontAlgn="auto" latinLnBrk="0" hangingPunct="1">
              <a:lnSpc>
                <a:spcPct val="100000"/>
              </a:lnSpc>
              <a:spcBef>
                <a:spcPts val="0"/>
              </a:spcBef>
              <a:spcAft>
                <a:spcPts val="0"/>
              </a:spcAft>
              <a:buClrTx/>
              <a:buSzTx/>
              <a:buFontTx/>
              <a:buNone/>
              <a:tabLst/>
              <a:defRPr/>
            </a:pPr>
            <a:r>
              <a:rPr lang="en-US" dirty="0"/>
              <a:t>It is less flexible – but also requires fewer data model modifications. </a:t>
            </a:r>
          </a:p>
        </p:txBody>
      </p:sp>
      <p:sp>
        <p:nvSpPr>
          <p:cNvPr id="4" name="Slide Number Placeholder 3"/>
          <p:cNvSpPr>
            <a:spLocks noGrp="1"/>
          </p:cNvSpPr>
          <p:nvPr>
            <p:ph type="sldNum" sz="quarter" idx="10"/>
          </p:nvPr>
        </p:nvSpPr>
        <p:spPr/>
        <p:txBody>
          <a:bodyPr/>
          <a:lstStyle/>
          <a:p>
            <a:fld id="{9A667CF0-88DC-7548-87F4-1486D6DF4397}" type="slidenum">
              <a:rPr lang="en-US" smtClean="0"/>
              <a:t>52</a:t>
            </a:fld>
            <a:endParaRPr lang="en-US"/>
          </a:p>
        </p:txBody>
      </p:sp>
    </p:spTree>
    <p:extLst>
      <p:ext uri="{BB962C8B-B14F-4D97-AF65-F5344CB8AC3E}">
        <p14:creationId xmlns:p14="http://schemas.microsoft.com/office/powerpoint/2010/main" val="19336753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 the document is its own attribute and items to be queried are written as their own attributes with GSIs.</a:t>
            </a:r>
          </a:p>
          <a:p>
            <a:endParaRPr lang="en-US" dirty="0"/>
          </a:p>
          <a:p>
            <a:r>
              <a:rPr lang="en-US" dirty="0"/>
              <a:t>This works well for querying across users for ‘</a:t>
            </a:r>
            <a:r>
              <a:rPr lang="en-US" dirty="0" err="1"/>
              <a:t>StoreID</a:t>
            </a:r>
            <a:r>
              <a:rPr lang="en-US" dirty="0"/>
              <a:t>’ or ‘</a:t>
            </a:r>
            <a:r>
              <a:rPr lang="en-US" dirty="0" err="1"/>
              <a:t>ShippingZipCode</a:t>
            </a:r>
            <a:r>
              <a:rPr lang="en-US" dirty="0"/>
              <a:t>,’ but where this doesn’t work well are those open ended data structures…. There is no good way to index an open ended shopping cart using scalar GSI partitions keys…</a:t>
            </a:r>
          </a:p>
        </p:txBody>
      </p:sp>
      <p:sp>
        <p:nvSpPr>
          <p:cNvPr id="4" name="Slide Number Placeholder 3"/>
          <p:cNvSpPr>
            <a:spLocks noGrp="1"/>
          </p:cNvSpPr>
          <p:nvPr>
            <p:ph type="sldNum" sz="quarter" idx="5"/>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2430605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queries means you will write data as you will access it.</a:t>
            </a:r>
          </a:p>
          <a:p>
            <a:endParaRPr lang="en-US" dirty="0"/>
          </a:p>
          <a:p>
            <a:r>
              <a:rPr lang="en-US" dirty="0"/>
              <a:t>We will explore how composite keys are the foundation of building relationships and contrast the Sort Key condition and Query Filters. </a:t>
            </a:r>
          </a:p>
        </p:txBody>
      </p:sp>
      <p:sp>
        <p:nvSpPr>
          <p:cNvPr id="4" name="Slide Number Placeholder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2092405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31860164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slides for Optimistic Concurrency control…</a:t>
            </a:r>
          </a:p>
        </p:txBody>
      </p:sp>
      <p:sp>
        <p:nvSpPr>
          <p:cNvPr id="4" name="Slide Number Placeholder 3"/>
          <p:cNvSpPr>
            <a:spLocks noGrp="1"/>
          </p:cNvSpPr>
          <p:nvPr>
            <p:ph type="sldNum" sz="quarter" idx="5"/>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3180923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Normalized data structures are a primary driver for ACID requirements. With DynamoDB – many of these requirements are fulfilled simply by storing item aggregates as single rows/items. Each single item operation is ACID (no two operations could partially impact a row simultaneously)</a:t>
            </a:r>
          </a:p>
          <a:p>
            <a:endParaRPr lang="en-US" dirty="0"/>
          </a:p>
          <a:p>
            <a:r>
              <a:rPr lang="en-US" dirty="0"/>
              <a:t>However, DynamoDB introduced Transactions last year, which makes is very simple to ensure consistent changes across related items.</a:t>
            </a:r>
          </a:p>
          <a:p>
            <a:br>
              <a:rPr lang="en-US" dirty="0"/>
            </a:br>
            <a:r>
              <a:rPr lang="en-US" dirty="0"/>
              <a:t>it is an ‘all or nothing’ operation. There is no concept of ‘rolling back’ – the application will not see a partial transaction that is then reverted. Once accepted it will complete, or it will be rejected.</a:t>
            </a:r>
          </a:p>
          <a:p>
            <a:endParaRPr lang="en-US" dirty="0"/>
          </a:p>
          <a:p>
            <a:r>
              <a:rPr lang="en-US" dirty="0"/>
              <a:t>If the </a:t>
            </a:r>
            <a:r>
              <a:rPr lang="en-US" dirty="0" err="1"/>
              <a:t>tx</a:t>
            </a:r>
            <a:r>
              <a:rPr lang="en-US" dirty="0"/>
              <a:t> fails due to condition check failures – there is an option to ‘</a:t>
            </a:r>
            <a:r>
              <a:rPr lang="en-US" sz="1200" b="1" i="0" kern="1200" dirty="0" err="1">
                <a:solidFill>
                  <a:schemeClr val="tx1"/>
                </a:solidFill>
                <a:effectLst/>
                <a:latin typeface="Amazon Ember Regular" charset="0"/>
                <a:ea typeface="+mn-ea"/>
                <a:cs typeface="+mn-cs"/>
              </a:rPr>
              <a:t>ReturnValuesOnConditionCheckFailure</a:t>
            </a:r>
            <a:r>
              <a:rPr lang="en-US" sz="1200" b="1" i="0" kern="1200" dirty="0">
                <a:solidFill>
                  <a:schemeClr val="tx1"/>
                </a:solidFill>
                <a:effectLst/>
                <a:latin typeface="Amazon Ember Regular" charset="0"/>
                <a:ea typeface="+mn-ea"/>
                <a:cs typeface="+mn-cs"/>
              </a:rPr>
              <a:t>’</a:t>
            </a:r>
            <a:r>
              <a:rPr lang="en-US" sz="1200" b="0" i="0" kern="1200" dirty="0">
                <a:solidFill>
                  <a:schemeClr val="tx1"/>
                </a:solidFill>
                <a:effectLst/>
                <a:latin typeface="Amazon Ember Regular" charset="0"/>
                <a:ea typeface="+mn-ea"/>
                <a:cs typeface="+mn-cs"/>
              </a:rPr>
              <a:t> and then rebuild the operation.</a:t>
            </a:r>
          </a:p>
          <a:p>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There is also an idempotency token for transaction operations to allow for easy idempotency on a distributed system (it ensures that operations will be treated as idempotent for 15minutes)</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Let’s see how this works….</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19938742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table that tracks gamer’s profiles – it is nicely vertically partitioned and organized by </a:t>
            </a:r>
            <a:r>
              <a:rPr lang="en-US" dirty="0" err="1"/>
              <a:t>GamerID</a:t>
            </a:r>
            <a:r>
              <a:rPr lang="en-US" dirty="0"/>
              <a:t>.</a:t>
            </a:r>
          </a:p>
          <a:p>
            <a:endParaRPr lang="en-US" dirty="0"/>
          </a:p>
          <a:p>
            <a:r>
              <a:rPr lang="en-US" dirty="0"/>
              <a:t>In this example – when health is purchased there are three simultaneous requirements;</a:t>
            </a:r>
            <a:br>
              <a:rPr lang="en-US" dirty="0"/>
            </a:br>
            <a:r>
              <a:rPr lang="en-US" dirty="0"/>
              <a:t>- There are 400 coins to purchase health</a:t>
            </a:r>
          </a:p>
          <a:p>
            <a:pPr marL="171450" indent="-171450">
              <a:buFontTx/>
              <a:buChar char="-"/>
            </a:pPr>
            <a:r>
              <a:rPr lang="en-US" dirty="0"/>
              <a:t>Set the health to 100%</a:t>
            </a:r>
          </a:p>
          <a:p>
            <a:pPr marL="171450" indent="-171450">
              <a:buFontTx/>
              <a:buChar char="-"/>
            </a:pPr>
            <a:r>
              <a:rPr lang="en-US" dirty="0"/>
              <a:t>Decrement the coins by the cost (400)</a:t>
            </a:r>
          </a:p>
          <a:p>
            <a:endParaRPr lang="en-US" dirty="0"/>
          </a:p>
          <a:p>
            <a:r>
              <a:rPr lang="en-US" dirty="0"/>
              <a:t>These will all happen simultaneously. This could be more complex – and include up to 25 items, perhaps the 400 coins are added to the inventory of the healer? Or, it check to ensure that health is not already equal to 100%.</a:t>
            </a:r>
          </a:p>
          <a:p>
            <a:r>
              <a:rPr lang="en-US" dirty="0"/>
              <a:t>….</a:t>
            </a:r>
          </a:p>
          <a:p>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11805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7/13/20 4:16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93452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relational models are simple hierarchies… let’s revisit the composite sort key building….</a:t>
            </a:r>
          </a:p>
        </p:txBody>
      </p:sp>
      <p:sp>
        <p:nvSpPr>
          <p:cNvPr id="4" name="Slide Number Placeholder 3"/>
          <p:cNvSpPr>
            <a:spLocks noGrp="1"/>
          </p:cNvSpPr>
          <p:nvPr>
            <p:ph type="sldNum" sz="quarter" idx="5"/>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948637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queries means you will write data as you will access it.</a:t>
            </a:r>
          </a:p>
          <a:p>
            <a:endParaRPr lang="en-US" dirty="0"/>
          </a:p>
          <a:p>
            <a:r>
              <a:rPr lang="en-US" dirty="0"/>
              <a:t>We will explore how composite keys are the foundation of building relationships and contrast the Sort Key condition and Query Filters. </a:t>
            </a:r>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9621798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Amazon’s </a:t>
            </a:r>
            <a:r>
              <a:rPr lang="en-US" u="sng" dirty="0"/>
              <a:t>internal</a:t>
            </a:r>
            <a:r>
              <a:rPr lang="en-US" u="none" dirty="0"/>
              <a:t> phone tool – it has a </a:t>
            </a:r>
            <a:r>
              <a:rPr lang="en-US" u="none" dirty="0" err="1"/>
              <a:t>hiearchary</a:t>
            </a:r>
            <a:r>
              <a:rPr lang="en-US" u="none" dirty="0"/>
              <a:t> built on the sort key. For example – this can leverage that </a:t>
            </a:r>
            <a:r>
              <a:rPr lang="en-US" u="none" dirty="0" err="1"/>
              <a:t>begins_with</a:t>
            </a:r>
            <a:r>
              <a:rPr lang="en-US" u="none" dirty="0"/>
              <a:t> operator to retrieve targeted levels of items:</a:t>
            </a:r>
          </a:p>
          <a:p>
            <a:r>
              <a:rPr lang="en-US" u="none" dirty="0"/>
              <a:t>Give me all the offices in NY</a:t>
            </a:r>
          </a:p>
          <a:p>
            <a:r>
              <a:rPr lang="en-US" u="none" dirty="0"/>
              <a:t>Give me all the offices in NYC</a:t>
            </a:r>
          </a:p>
          <a:p>
            <a:r>
              <a:rPr lang="en-US" u="none" dirty="0"/>
              <a:t>Maybe you build specific floor details into this… Give me all the floors in JFK14</a:t>
            </a:r>
          </a:p>
          <a:p>
            <a:endParaRPr lang="en-US" u="none" dirty="0"/>
          </a:p>
          <a:p>
            <a:r>
              <a:rPr lang="en-US" u="none" dirty="0"/>
              <a:t>However, can anyone tell me why this is would not make a good data model for an application that was exposed to external users? (unbounded traffic)</a:t>
            </a:r>
          </a:p>
          <a:p>
            <a:endParaRPr lang="en-US" u="none" dirty="0"/>
          </a:p>
          <a:p>
            <a:r>
              <a:rPr lang="en-US" u="none" dirty="0"/>
              <a:t>….</a:t>
            </a:r>
          </a:p>
          <a:p>
            <a:r>
              <a:rPr lang="en-US" u="none" dirty="0"/>
              <a:t>…</a:t>
            </a:r>
          </a:p>
          <a:p>
            <a:endParaRPr lang="en-US" u="none" dirty="0"/>
          </a:p>
          <a:p>
            <a:r>
              <a:rPr lang="en-US" u="none" dirty="0"/>
              <a:t>Using something like Country for partition key is not good distribution – it is also very bounded. There are &gt; 200 countries in the world. The traffic associated with them is very very different – Amazon has many more employees and offices in the USA than somewhere like Madagascar. How could you remodel this? Pull up more granularity from the sort key into the PK, for example: USA#NY#NYC – or use GEO-hashing to evenly distribute tiles of offices to partition keys.</a:t>
            </a:r>
          </a:p>
          <a:p>
            <a:endParaRPr lang="en-US" u="none" dirty="0"/>
          </a:p>
          <a:p>
            <a:endParaRPr lang="en-US" u="none"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2581919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17587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2577948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pc="-20" dirty="0">
                <a:solidFill>
                  <a:srgbClr val="FFFFFF"/>
                </a:solidFill>
                <a:latin typeface="Arial"/>
                <a:ea typeface="Amazon Ember Light" panose="020B0403020204020204" pitchFamily="34" charset="0"/>
                <a:cs typeface="Amazon Ember Light" panose="020B0403020204020204" pitchFamily="34" charset="0"/>
              </a:rPr>
              <a:t>We will use SQL like examples, but that is only because it is a common data language we all share. There is ‘no SQL’ for DynamoDB; it is REST </a:t>
            </a:r>
            <a:r>
              <a:rPr lang="en-US" sz="1200" u="none" spc="-20" dirty="0" err="1">
                <a:solidFill>
                  <a:srgbClr val="FFFFFF"/>
                </a:solidFill>
                <a:latin typeface="Arial"/>
                <a:ea typeface="Amazon Ember Light" panose="020B0403020204020204" pitchFamily="34" charset="0"/>
                <a:cs typeface="Amazon Ember Light" panose="020B0403020204020204" pitchFamily="34" charset="0"/>
              </a:rPr>
              <a:t>api</a:t>
            </a:r>
            <a:r>
              <a:rPr lang="en-US" sz="1200" u="none" spc="-20" dirty="0">
                <a:solidFill>
                  <a:srgbClr val="FFFFFF"/>
                </a:solidFill>
                <a:latin typeface="Arial"/>
                <a:ea typeface="Amazon Ember Light" panose="020B0403020204020204" pitchFamily="34" charset="0"/>
                <a:cs typeface="Amazon Ember Light" panose="020B0403020204020204" pitchFamily="34" charset="0"/>
              </a:rPr>
              <a:t> based.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sng" spc="-20" dirty="0">
              <a:solidFill>
                <a:srgbClr val="FFFFFF"/>
              </a:solidFill>
              <a:latin typeface="Arial"/>
              <a:ea typeface="Amazon Ember Light" panose="020B0403020204020204" pitchFamily="34" charset="0"/>
              <a:cs typeface="Amazon Ember Light" panose="020B04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u="sng" spc="-20" dirty="0">
                <a:solidFill>
                  <a:srgbClr val="FFFFFF"/>
                </a:solidFill>
                <a:latin typeface="Arial"/>
                <a:ea typeface="Amazon Ember Light" panose="020B0403020204020204" pitchFamily="34" charset="0"/>
                <a:cs typeface="Amazon Ember Light" panose="020B0403020204020204" pitchFamily="34" charset="0"/>
              </a:rPr>
              <a:t>Key Conditions Support:</a:t>
            </a:r>
            <a:r>
              <a:rPr lang="en-US" sz="1200" u="none" spc="-20" dirty="0">
                <a:solidFill>
                  <a:srgbClr val="FFFFFF"/>
                </a:solidFill>
                <a:latin typeface="Arial"/>
                <a:ea typeface="Amazon Ember Light" panose="020B0403020204020204" pitchFamily="34" charset="0"/>
                <a:cs typeface="Amazon Ember Light" panose="020B0403020204020204" pitchFamily="34" charset="0"/>
              </a:rPr>
              <a:t> Only applies to sort key – can only have 1 SK condition.</a:t>
            </a:r>
            <a:br>
              <a:rPr lang="en-US" sz="1200" u="sng" spc="-20" dirty="0">
                <a:solidFill>
                  <a:srgbClr val="FFFFFF"/>
                </a:solidFill>
                <a:latin typeface="Arial"/>
                <a:ea typeface="Amazon Ember Light" panose="020B0403020204020204" pitchFamily="34" charset="0"/>
                <a:cs typeface="Amazon Ember Light" panose="020B0403020204020204" pitchFamily="34" charset="0"/>
              </a:rPr>
            </a:br>
            <a:r>
              <a:rPr lang="en-US" sz="1200" i="1" spc="-20" dirty="0" err="1">
                <a:solidFill>
                  <a:srgbClr val="FFFFFF"/>
                </a:solidFill>
                <a:latin typeface="Arial"/>
                <a:ea typeface="Amazon Ember Light" panose="020B0403020204020204" pitchFamily="34" charset="0"/>
                <a:cs typeface="Amazon Ember Light" panose="020B0403020204020204" pitchFamily="34" charset="0"/>
              </a:rPr>
              <a:t>begins_with</a:t>
            </a:r>
            <a:r>
              <a:rPr lang="en-US" sz="1200" i="1" spc="-20" dirty="0">
                <a:solidFill>
                  <a:srgbClr val="FFFFFF"/>
                </a:solidFill>
                <a:latin typeface="Arial"/>
                <a:ea typeface="Amazon Ember Light" panose="020B0403020204020204" pitchFamily="34" charset="0"/>
                <a:cs typeface="Amazon Ember Light" panose="020B0403020204020204" pitchFamily="34" charset="0"/>
              </a:rPr>
              <a:t>, </a:t>
            </a:r>
            <a:r>
              <a:rPr lang="en-US" sz="1200" spc="-20" dirty="0">
                <a:solidFill>
                  <a:srgbClr val="FFFFFF"/>
                </a:solidFill>
                <a:latin typeface="Arial"/>
                <a:ea typeface="Amazon Ember Light" panose="020B0403020204020204" pitchFamily="34" charset="0"/>
                <a:cs typeface="Amazon Ember Light" panose="020B0403020204020204" pitchFamily="34" charset="0"/>
              </a:rPr>
              <a:t>b</a:t>
            </a:r>
            <a:r>
              <a:rPr lang="en-US" sz="1200" i="1" spc="-20" dirty="0">
                <a:solidFill>
                  <a:srgbClr val="FFFFFF"/>
                </a:solidFill>
                <a:latin typeface="Arial"/>
                <a:ea typeface="Amazon Ember Light" panose="020B0403020204020204" pitchFamily="34" charset="0"/>
                <a:cs typeface="Amazon Ember Light" panose="020B0403020204020204" pitchFamily="34" charset="0"/>
              </a:rPr>
              <a:t>etween, </a:t>
            </a:r>
            <a:r>
              <a:rPr lang="en-US" sz="1200" spc="-20" dirty="0">
                <a:solidFill>
                  <a:srgbClr val="FFFFFF"/>
                </a:solidFill>
                <a:latin typeface="Arial"/>
                <a:ea typeface="Amazon Ember Light" panose="020B0403020204020204" pitchFamily="34" charset="0"/>
                <a:cs typeface="Amazon Ember Light" panose="020B0403020204020204" pitchFamily="34" charset="0"/>
              </a:rPr>
              <a:t>&lt;, &gt;, =, &lt;=, &gt;=</a:t>
            </a:r>
            <a:br>
              <a:rPr lang="en-US" sz="1200" spc="-20" dirty="0">
                <a:solidFill>
                  <a:srgbClr val="FFFFFF"/>
                </a:solidFill>
                <a:latin typeface="Arial"/>
                <a:ea typeface="Amazon Ember Light" panose="020B0403020204020204" pitchFamily="34" charset="0"/>
                <a:cs typeface="Amazon Ember Light" panose="020B0403020204020204" pitchFamily="34" charset="0"/>
              </a:rPr>
            </a:br>
            <a:r>
              <a:rPr lang="en-US" sz="1200" i="1" spc="-20" dirty="0">
                <a:solidFill>
                  <a:srgbClr val="FFFFFF"/>
                </a:solidFill>
                <a:latin typeface="Arial"/>
                <a:ea typeface="Amazon Ember Light" panose="020B0403020204020204" pitchFamily="34" charset="0"/>
                <a:cs typeface="Amazon Ember Light" panose="020B0403020204020204" pitchFamily="34" charset="0"/>
              </a:rPr>
              <a:t>limit</a:t>
            </a:r>
            <a:br>
              <a:rPr lang="en-US" sz="1200" i="1" spc="-20" dirty="0">
                <a:solidFill>
                  <a:srgbClr val="FFFFFF"/>
                </a:solidFill>
                <a:latin typeface="Arial"/>
                <a:ea typeface="Amazon Ember Light" panose="020B0403020204020204" pitchFamily="34" charset="0"/>
                <a:cs typeface="Amazon Ember Light" panose="020B0403020204020204" pitchFamily="34" charset="0"/>
              </a:rPr>
            </a:br>
            <a:r>
              <a:rPr lang="en-US" sz="1200" i="1" spc="-20" dirty="0">
                <a:solidFill>
                  <a:srgbClr val="FFFFFF"/>
                </a:solidFill>
                <a:latin typeface="Arial"/>
                <a:ea typeface="Amazon Ember Light" panose="020B0403020204020204" pitchFamily="34" charset="0"/>
                <a:cs typeface="Amazon Ember Light" panose="020B0403020204020204" pitchFamily="34" charset="0"/>
              </a:rPr>
              <a:t>desc</a:t>
            </a:r>
            <a:endParaRPr lang="en-US" dirty="0"/>
          </a:p>
          <a:p>
            <a:endParaRPr lang="en-US" sz="1200" u="sng" spc="-20" dirty="0">
              <a:solidFill>
                <a:srgbClr val="FFFFFF"/>
              </a:solidFill>
              <a:latin typeface="Arial"/>
              <a:ea typeface="Amazon Ember Light" panose="020B0403020204020204" pitchFamily="34" charset="0"/>
              <a:cs typeface="Amazon Ember Light" panose="020B0403020204020204" pitchFamily="34" charset="0"/>
            </a:endParaRPr>
          </a:p>
          <a:p>
            <a:r>
              <a:rPr lang="en-US" sz="1200" u="none" spc="-20" dirty="0">
                <a:solidFill>
                  <a:srgbClr val="FFFFFF"/>
                </a:solidFill>
                <a:latin typeface="Arial"/>
                <a:ea typeface="Amazon Ember Light" panose="020B0403020204020204" pitchFamily="34" charset="0"/>
                <a:cs typeface="Amazon Ember Light" panose="020B0403020204020204" pitchFamily="34" charset="0"/>
              </a:rPr>
              <a:t>Note – SK condition does not support: IN, CONTAINS, </a:t>
            </a:r>
            <a:r>
              <a:rPr lang="en-US" sz="1200" u="none" spc="-20" dirty="0" err="1">
                <a:solidFill>
                  <a:srgbClr val="FFFFFF"/>
                </a:solidFill>
                <a:latin typeface="Arial"/>
                <a:ea typeface="Amazon Ember Light" panose="020B0403020204020204" pitchFamily="34" charset="0"/>
                <a:cs typeface="Amazon Ember Light" panose="020B0403020204020204" pitchFamily="34" charset="0"/>
              </a:rPr>
              <a:t>Ends_With</a:t>
            </a:r>
            <a:r>
              <a:rPr lang="en-US" sz="1200" u="none" spc="-20" dirty="0">
                <a:solidFill>
                  <a:srgbClr val="FFFFFF"/>
                </a:solidFill>
                <a:latin typeface="Arial"/>
                <a:ea typeface="Amazon Ember Light" panose="020B0403020204020204" pitchFamily="34" charset="0"/>
                <a:cs typeface="Amazon Ember Light" panose="020B0403020204020204" pitchFamily="34" charset="0"/>
              </a:rPr>
              <a:t>, </a:t>
            </a:r>
            <a:r>
              <a:rPr lang="en-US" sz="1200" u="none" spc="-20" dirty="0" err="1">
                <a:solidFill>
                  <a:srgbClr val="FFFFFF"/>
                </a:solidFill>
                <a:latin typeface="Arial"/>
                <a:ea typeface="Amazon Ember Light" panose="020B0403020204020204" pitchFamily="34" charset="0"/>
                <a:cs typeface="Amazon Ember Light" panose="020B0403020204020204" pitchFamily="34" charset="0"/>
              </a:rPr>
              <a:t>etc</a:t>
            </a:r>
            <a:r>
              <a:rPr lang="en-US" sz="1200" u="none" spc="-20" dirty="0">
                <a:solidFill>
                  <a:srgbClr val="FFFFFF"/>
                </a:solidFill>
                <a:latin typeface="Arial"/>
                <a:ea typeface="Amazon Ember Light" panose="020B0403020204020204" pitchFamily="34" charset="0"/>
                <a:cs typeface="Amazon Ember Light" panose="020B0403020204020204" pitchFamily="34" charset="0"/>
              </a:rPr>
              <a:t>…</a:t>
            </a:r>
          </a:p>
          <a:p>
            <a:endParaRPr lang="en-US" sz="1200" u="sng" spc="-20" dirty="0">
              <a:solidFill>
                <a:srgbClr val="FFFFFF"/>
              </a:solidFill>
              <a:latin typeface="Arial"/>
              <a:ea typeface="Amazon Ember Light" panose="020B0403020204020204" pitchFamily="34" charset="0"/>
              <a:cs typeface="Amazon Ember Light" panose="020B0403020204020204" pitchFamily="34" charset="0"/>
            </a:endParaRPr>
          </a:p>
          <a:p>
            <a:r>
              <a:rPr lang="en-US" sz="1200" u="sng" spc="-20" dirty="0">
                <a:solidFill>
                  <a:srgbClr val="FFFFFF"/>
                </a:solidFill>
                <a:latin typeface="Arial"/>
                <a:ea typeface="Amazon Ember Light" panose="020B0403020204020204" pitchFamily="34" charset="0"/>
                <a:cs typeface="Amazon Ember Light" panose="020B0403020204020204" pitchFamily="34" charset="0"/>
              </a:rPr>
              <a:t>Filter Conditions:</a:t>
            </a:r>
            <a:r>
              <a:rPr lang="en-US" sz="1200" u="none" spc="-20" dirty="0">
                <a:solidFill>
                  <a:srgbClr val="FFFFFF"/>
                </a:solidFill>
                <a:latin typeface="Arial"/>
                <a:ea typeface="Amazon Ember Light" panose="020B0403020204020204" pitchFamily="34" charset="0"/>
                <a:cs typeface="Amazon Ember Light" panose="020B0403020204020204" pitchFamily="34" charset="0"/>
              </a:rPr>
              <a:t> Applied AFTER the query runs – so it will not change the consumed RCUs. Support filtering on any non-key attribute (and nested attributes). Supports above conditions as well as IN &amp; CONTAIN type conditions.</a:t>
            </a:r>
            <a:endParaRPr lang="en-US" sz="1200" u="sng" spc="-20" dirty="0">
              <a:solidFill>
                <a:srgbClr val="FFFFFF"/>
              </a:solidFill>
              <a:latin typeface="Arial"/>
              <a:ea typeface="Amazon Ember Light" panose="020B0403020204020204" pitchFamily="34" charset="0"/>
              <a:cs typeface="Amazon Ember Light" panose="020B0403020204020204" pitchFamily="34" charset="0"/>
            </a:endParaRPr>
          </a:p>
          <a:p>
            <a:endParaRPr lang="en-US" sz="1200" u="sng" spc="-20" dirty="0">
              <a:solidFill>
                <a:srgbClr val="FFFFFF"/>
              </a:solidFill>
              <a:latin typeface="Arial"/>
              <a:ea typeface="Amazon Ember Light" panose="020B0403020204020204" pitchFamily="34" charset="0"/>
              <a:cs typeface="Amazon Ember Light" panose="020B040302020402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283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Warm up data modeling example – to understand the difference between Filters &amp; Sort Key conditions.</a:t>
            </a:r>
            <a:endParaRPr lang="en-US" i="1" dirty="0"/>
          </a:p>
          <a:p>
            <a:endParaRPr lang="en-US" i="1" dirty="0"/>
          </a:p>
          <a:p>
            <a:r>
              <a:rPr lang="en-US" i="0" dirty="0"/>
              <a:t>Imagine an application where devices are sending updates to a table. </a:t>
            </a:r>
          </a:p>
          <a:p>
            <a:endParaRPr lang="en-US" i="0" dirty="0"/>
          </a:p>
          <a:p>
            <a:r>
              <a:rPr lang="en-US" i="0" dirty="0"/>
              <a:t>The table is organized by </a:t>
            </a:r>
            <a:r>
              <a:rPr lang="en-US" i="0" dirty="0" err="1"/>
              <a:t>DeviceID</a:t>
            </a:r>
            <a:r>
              <a:rPr lang="en-US" i="0" dirty="0"/>
              <a:t>, so it has a well distributed/high cardinality key space and access pattern. (The number of partition keys will scale out as more traffic and throughput is used by the application) It is sorted by Date – so that queries can return items in most recent order.  The combination of the ID and the Date define uniqueness – so in this case, there could be a new log inserted for each device every 5 minutes (this could be more granular).</a:t>
            </a:r>
          </a:p>
          <a:p>
            <a:endParaRPr lang="en-US" i="0" dirty="0"/>
          </a:p>
          <a:p>
            <a:endParaRPr lang="en-US" i="1" dirty="0"/>
          </a:p>
          <a:p>
            <a:r>
              <a:rPr lang="en-US" i="1" dirty="0"/>
              <a:t>&lt;Best practices is to use PK &amp; SK for indexes, these are named for clarity in this example&gt;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47290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Warm up data modeling example – to understand the difference between Filters &amp; Sort Key conditions.</a:t>
            </a:r>
            <a:endParaRPr lang="en-US" i="1" dirty="0"/>
          </a:p>
          <a:p>
            <a:endParaRPr lang="en-US" i="1" dirty="0"/>
          </a:p>
          <a:p>
            <a:r>
              <a:rPr lang="en-US" i="0" dirty="0"/>
              <a:t>To retrieve only warning logs with this design, you would query where </a:t>
            </a:r>
            <a:r>
              <a:rPr lang="en-US" i="0" dirty="0" err="1"/>
              <a:t>deviceID</a:t>
            </a:r>
            <a:r>
              <a:rPr lang="en-US" i="0" dirty="0"/>
              <a:t> = 12345, and then filter out all updates that were normal. Now, this would be okay – but most systems are going have &gt;99% of updates normal and &lt;1% of updates as warning (hopefully!). In this case, when a query is run on 500 items, typically 495 of them will be filtered out and 1% of them will be returned. The filter expression is applied after the query, so DynamoDB will read (and consume) RCUs for all 500 items regardless of whether it returns 5 or 500.</a:t>
            </a:r>
          </a:p>
          <a:p>
            <a:endParaRPr lang="en-US" i="0" dirty="0"/>
          </a:p>
          <a:p>
            <a:r>
              <a:rPr lang="en-US" b="1" i="0" dirty="0"/>
              <a:t>So… can we do better? How could we make this access pattern more efficient?</a:t>
            </a:r>
          </a:p>
          <a:p>
            <a:endParaRPr lang="en-US" i="0" dirty="0"/>
          </a:p>
          <a:p>
            <a:endParaRPr lang="en-US" i="1"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547135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atin typeface="Amazon Ember" panose="02000000000000000000" pitchFamily="2" charset="0"/>
                <a:ea typeface="Amazon Ember" panose="02000000000000000000" pitchFamily="2" charset="0"/>
              </a:defRPr>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latin typeface="Amazon Ember" panose="02000000000000000000" pitchFamily="2" charset="0"/>
                <a:ea typeface="Amazon Ember" panose="02000000000000000000" pitchFamily="2" charset="0"/>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atin typeface="Amazon Ember" panose="02000000000000000000" pitchFamily="2" charset="0"/>
                <a:ea typeface="Amazon Ember" panose="02000000000000000000" pitchFamily="2" charset="0"/>
              </a:defRPr>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atin typeface="Amazon Ember" panose="02000000000000000000" pitchFamily="2" charset="0"/>
                <a:ea typeface="Amazon Ember" panose="02000000000000000000" pitchFamily="2" charset="0"/>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lvl1pPr>
              <a:defRPr>
                <a:latin typeface="Amazon Ember" panose="02000000000000000000" pitchFamily="2" charset="0"/>
                <a:ea typeface="Amazon Ember"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atin typeface="Amazon Ember" panose="02000000000000000000" pitchFamily="2" charset="0"/>
                <a:ea typeface="Amazon Ember" panose="02000000000000000000" pitchFamily="2" charset="0"/>
              </a:defRPr>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atin typeface="Amazon Ember" panose="02000000000000000000" pitchFamily="2" charset="0"/>
                <a:ea typeface="Amazon Ember" panose="02000000000000000000" pitchFamily="2" charset="0"/>
              </a:defRPr>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dirty="0"/>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atin typeface="Amazon Ember" panose="02000000000000000000" pitchFamily="2" charset="0"/>
                <a:ea typeface="Amazon Ember" panose="02000000000000000000" pitchFamily="2" charset="0"/>
              </a:defRPr>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panose="02000000000000000000" pitchFamily="2" charset="0"/>
                <a:ea typeface="Amazon Ember" panose="02000000000000000000" pitchFamily="2" charset="0"/>
              </a:rPr>
              <a:t>© 2019, Amazon Web Services, Inc. or its Affiliates.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dirty="0"/>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atin typeface="Amazon Ember" panose="02000000000000000000" pitchFamily="2" charset="0"/>
                <a:ea typeface="Amazon Ember" panose="02000000000000000000" pitchFamily="2" charset="0"/>
              </a:defRPr>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panose="02000000000000000000" pitchFamily="2" charset="0"/>
                <a:ea typeface="Amazon Ember" panose="02000000000000000000" pitchFamily="2" charset="0"/>
              </a:rPr>
              <a:t>© 2019, Amazon Web Services, Inc. or its Affiliates.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dirty="0"/>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atin typeface="Amazon Ember" panose="02000000000000000000" pitchFamily="2" charset="0"/>
                <a:ea typeface="Amazon Ember" panose="02000000000000000000" pitchFamily="2" charset="0"/>
              </a:defRPr>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11" name="TextBox 10"/>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panose="02000000000000000000" pitchFamily="2" charset="0"/>
                <a:ea typeface="Amazon Ember" panose="02000000000000000000" pitchFamily="2" charset="0"/>
              </a:rPr>
              <a:t>© 2019, Amazon Web Services, Inc. or its Affiliates. All rights reserved.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356616" y="978407"/>
            <a:ext cx="4171299" cy="1133163"/>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978408"/>
            <a:ext cx="4213493" cy="1133163"/>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960157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050" y="1624452"/>
            <a:ext cx="8609496" cy="686858"/>
          </a:xfrm>
        </p:spPr>
        <p:txBody>
          <a:bodyPr lIns="0" tIns="0"/>
          <a:lstStyle/>
          <a:p>
            <a:r>
              <a:rPr lang="en-US" dirty="0"/>
              <a:t>Section Title Here</a:t>
            </a:r>
          </a:p>
        </p:txBody>
      </p:sp>
      <p:sp>
        <p:nvSpPr>
          <p:cNvPr id="8" name="Text Placeholder 6"/>
          <p:cNvSpPr>
            <a:spLocks noGrp="1"/>
          </p:cNvSpPr>
          <p:nvPr>
            <p:ph type="body" sz="quarter" idx="10" hasCustomPrompt="1"/>
          </p:nvPr>
        </p:nvSpPr>
        <p:spPr>
          <a:xfrm>
            <a:off x="268050" y="2432892"/>
            <a:ext cx="2941638" cy="243164"/>
          </a:xfrm>
        </p:spPr>
        <p:txBody>
          <a:bodyPr lIns="0" tIns="0" rIns="0" bIns="0">
            <a:normAutofit/>
          </a:bodyPr>
          <a:lstStyle>
            <a:lvl1pPr marL="0" indent="0" algn="l">
              <a:buNone/>
              <a:defRPr sz="1400" b="0">
                <a:solidFill>
                  <a:srgbClr val="FAA634"/>
                </a:solidFill>
              </a:defRPr>
            </a:lvl1pPr>
          </a:lstStyle>
          <a:p>
            <a:pPr lvl="0"/>
            <a:r>
              <a:rPr lang="en-US" dirty="0"/>
              <a:t>Sub Title</a:t>
            </a:r>
          </a:p>
        </p:txBody>
      </p:sp>
    </p:spTree>
    <p:extLst>
      <p:ext uri="{BB962C8B-B14F-4D97-AF65-F5344CB8AC3E}">
        <p14:creationId xmlns:p14="http://schemas.microsoft.com/office/powerpoint/2010/main" val="2251644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01930" y="891883"/>
            <a:ext cx="3940983" cy="2326791"/>
          </a:xfrm>
        </p:spPr>
        <p:txBody>
          <a:bodyPr vert="horz" wrap="square" lIns="182880" tIns="146304" rIns="182880" bIns="146304" rtlCol="0">
            <a:spAutoFit/>
          </a:bodyPr>
          <a:lstStyle>
            <a:lvl1pPr marL="285739" indent="-285739">
              <a:buFont typeface="Arial" panose="020B0604020202020204" pitchFamily="34" charset="0"/>
              <a:buChar char="•"/>
              <a:defRPr lang="en-US" dirty="0"/>
            </a:lvl1pPr>
            <a:lvl2pPr marL="466411" indent="-214304">
              <a:buFont typeface="Arial" panose="020B0604020202020204" pitchFamily="34" charset="0"/>
              <a:buChar char="•"/>
              <a:defRPr lang="en-US" dirty="0"/>
            </a:lvl2pPr>
            <a:lvl3pPr marL="634483" indent="-214304">
              <a:buFont typeface="Arial" panose="020B0604020202020204" pitchFamily="34" charset="0"/>
              <a:buChar char="•"/>
              <a:defRPr lang="en-US" dirty="0"/>
            </a:lvl3pPr>
            <a:lvl4pPr marL="802554" indent="-214304">
              <a:buFont typeface="Arial" panose="020B0604020202020204" pitchFamily="34" charset="0"/>
              <a:buChar char="•"/>
              <a:defRPr lang="en-US" dirty="0"/>
            </a:lvl4pPr>
            <a:lvl5pPr marL="970625" indent="-214304">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706913" y="891883"/>
            <a:ext cx="3940983" cy="2326791"/>
          </a:xfrm>
        </p:spPr>
        <p:txBody>
          <a:bodyPr vert="horz" wrap="square" lIns="182880" tIns="146304" rIns="182880" bIns="146304" rtlCol="0">
            <a:spAutoFit/>
          </a:bodyPr>
          <a:lstStyle>
            <a:lvl1pPr marL="285739" indent="-285739">
              <a:buFont typeface="Arial" panose="020B0604020202020204" pitchFamily="34" charset="0"/>
              <a:buChar char="•"/>
              <a:defRPr lang="en-US" dirty="0"/>
            </a:lvl1pPr>
            <a:lvl2pPr marL="466411" indent="-214304">
              <a:buFont typeface="Arial" panose="020B0604020202020204" pitchFamily="34" charset="0"/>
              <a:buChar char="•"/>
              <a:defRPr lang="en-US" dirty="0"/>
            </a:lvl2pPr>
            <a:lvl3pPr marL="634483" indent="-214304">
              <a:buFont typeface="Arial" panose="020B0604020202020204" pitchFamily="34" charset="0"/>
              <a:buChar char="•"/>
              <a:defRPr lang="en-US" dirty="0"/>
            </a:lvl3pPr>
            <a:lvl4pPr marL="802554" indent="-214304">
              <a:buFont typeface="Arial" panose="020B0604020202020204" pitchFamily="34" charset="0"/>
              <a:buChar char="•"/>
              <a:defRPr lang="en-US" dirty="0"/>
            </a:lvl4pPr>
            <a:lvl5pPr marL="970625" indent="-214304">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87615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latin typeface="Amazon Ember" panose="02000000000000000000" pitchFamily="2" charset="0"/>
                <a:ea typeface="Amazon Ember" panose="02000000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latin typeface="Amazon Ember" panose="02000000000000000000" pitchFamily="2" charset="0"/>
                <a:ea typeface="Amazon Ember" panose="02000000000000000000" pitchFamily="2" charset="0"/>
              </a:defRPr>
            </a:lvl1pPr>
            <a:lvl2pPr marL="742950" indent="-285750">
              <a:buFont typeface="Arial"/>
              <a:buChar char="•"/>
              <a:defRPr>
                <a:solidFill>
                  <a:schemeClr val="bg1"/>
                </a:solidFill>
                <a:latin typeface="Amazon Ember" panose="02000000000000000000" pitchFamily="2" charset="0"/>
                <a:ea typeface="Amazon Ember" panose="02000000000000000000" pitchFamily="2" charset="0"/>
              </a:defRPr>
            </a:lvl2pPr>
            <a:lvl3pPr marL="1143000" indent="-228600">
              <a:buFont typeface="Arial"/>
              <a:buChar char="•"/>
              <a:defRPr>
                <a:solidFill>
                  <a:schemeClr val="bg1"/>
                </a:solidFill>
                <a:latin typeface="Amazon Ember" panose="02000000000000000000" pitchFamily="2" charset="0"/>
                <a:ea typeface="Amazon Ember" panose="02000000000000000000" pitchFamily="2" charset="0"/>
              </a:defRPr>
            </a:lvl3pPr>
            <a:lvl4pPr>
              <a:defRPr>
                <a:solidFill>
                  <a:schemeClr val="bg1"/>
                </a:solidFill>
                <a:latin typeface="Amazon Ember" panose="02000000000000000000" pitchFamily="2" charset="0"/>
                <a:ea typeface="Amazon Ember" panose="02000000000000000000" pitchFamily="2" charset="0"/>
              </a:defRPr>
            </a:lvl4pPr>
            <a:lvl5pPr>
              <a:defRPr>
                <a:solidFill>
                  <a:schemeClr val="bg1"/>
                </a:solidFill>
                <a:latin typeface="Amazon Ember" panose="02000000000000000000" pitchFamily="2" charset="0"/>
                <a:ea typeface="Amazon Ember"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3"/>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267" cy="2213939"/>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2192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4063979431"/>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latin typeface="Amazon Ember" panose="02000000000000000000" pitchFamily="2" charset="0"/>
                <a:ea typeface="Amazon Ember" panose="02000000000000000000" pitchFamily="2" charset="0"/>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Amazon Ember" panose="02000000000000000000" pitchFamily="2" charset="0"/>
                <a:ea typeface="Amazon Ember" panose="02000000000000000000" pitchFamily="2"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latin typeface="Amazon Ember" panose="02000000000000000000" pitchFamily="2" charset="0"/>
                <a:ea typeface="Amazon Ember"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3575" y="102057"/>
            <a:ext cx="8205304" cy="545741"/>
          </a:xfrm>
        </p:spPr>
        <p:txBody>
          <a:bodyPr>
            <a:normAutofit/>
          </a:bodyPr>
          <a:lstStyle>
            <a:lvl1pPr>
              <a:defRPr sz="2800">
                <a:solidFill>
                  <a:schemeClr val="bg1"/>
                </a:solidFill>
                <a:latin typeface="Amazon Ember" panose="02000000000000000000" pitchFamily="2" charset="0"/>
                <a:ea typeface="Amazon Ember"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latin typeface="Amazon Ember" panose="02000000000000000000" pitchFamily="2" charset="0"/>
                <a:ea typeface="Amazon Ember" panose="02000000000000000000" pitchFamily="2" charset="0"/>
              </a:defRPr>
            </a:lvl1pPr>
            <a:lvl2pPr>
              <a:defRPr sz="2000">
                <a:solidFill>
                  <a:schemeClr val="bg1"/>
                </a:solidFill>
                <a:latin typeface="Amazon Ember" panose="02000000000000000000" pitchFamily="2" charset="0"/>
                <a:ea typeface="Amazon Ember" panose="02000000000000000000" pitchFamily="2" charset="0"/>
              </a:defRPr>
            </a:lvl2pPr>
            <a:lvl3pPr>
              <a:defRPr sz="1600">
                <a:solidFill>
                  <a:schemeClr val="bg1"/>
                </a:solidFill>
                <a:latin typeface="Amazon Ember" panose="02000000000000000000" pitchFamily="2" charset="0"/>
                <a:ea typeface="Amazon Ember" panose="02000000000000000000" pitchFamily="2" charset="0"/>
              </a:defRPr>
            </a:lvl3pPr>
            <a:lvl4pPr>
              <a:defRPr sz="1600">
                <a:solidFill>
                  <a:schemeClr val="bg1"/>
                </a:solidFill>
                <a:latin typeface="Amazon Ember" panose="02000000000000000000" pitchFamily="2" charset="0"/>
                <a:ea typeface="Amazon Ember" panose="02000000000000000000" pitchFamily="2" charset="0"/>
              </a:defRPr>
            </a:lvl4pPr>
            <a:lvl5pPr>
              <a:defRPr sz="1600">
                <a:solidFill>
                  <a:schemeClr val="bg1"/>
                </a:solidFill>
                <a:latin typeface="Amazon Ember" panose="02000000000000000000" pitchFamily="2" charset="0"/>
                <a:ea typeface="Amazon Ember" panose="02000000000000000000"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latin typeface="Amazon Ember" panose="02000000000000000000" pitchFamily="2" charset="0"/>
                <a:ea typeface="Amazon Ember" panose="02000000000000000000" pitchFamily="2" charset="0"/>
              </a:defRPr>
            </a:lvl1pPr>
            <a:lvl2pPr>
              <a:defRPr sz="2000">
                <a:solidFill>
                  <a:schemeClr val="bg1"/>
                </a:solidFill>
                <a:latin typeface="Amazon Ember" panose="02000000000000000000" pitchFamily="2" charset="0"/>
                <a:ea typeface="Amazon Ember" panose="02000000000000000000" pitchFamily="2" charset="0"/>
              </a:defRPr>
            </a:lvl2pPr>
            <a:lvl3pPr>
              <a:defRPr sz="1600">
                <a:solidFill>
                  <a:schemeClr val="bg1"/>
                </a:solidFill>
                <a:latin typeface="Amazon Ember" panose="02000000000000000000" pitchFamily="2" charset="0"/>
                <a:ea typeface="Amazon Ember" panose="02000000000000000000" pitchFamily="2" charset="0"/>
              </a:defRPr>
            </a:lvl3pPr>
            <a:lvl4pPr>
              <a:defRPr sz="1600">
                <a:solidFill>
                  <a:schemeClr val="bg1"/>
                </a:solidFill>
                <a:latin typeface="Amazon Ember" panose="02000000000000000000" pitchFamily="2" charset="0"/>
                <a:ea typeface="Amazon Ember" panose="02000000000000000000" pitchFamily="2" charset="0"/>
              </a:defRPr>
            </a:lvl4pPr>
            <a:lvl5pPr>
              <a:defRPr sz="1600">
                <a:solidFill>
                  <a:schemeClr val="bg1"/>
                </a:solidFill>
                <a:latin typeface="Amazon Ember" panose="02000000000000000000" pitchFamily="2" charset="0"/>
                <a:ea typeface="Amazon Ember" panose="02000000000000000000" pitchFamily="2"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atin typeface="Amazon Ember" panose="02000000000000000000" pitchFamily="2" charset="0"/>
                <a:ea typeface="Amazon Ember"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atin typeface="Amazon Ember" panose="02000000000000000000" pitchFamily="2" charset="0"/>
                <a:ea typeface="Amazon Ember" panose="02000000000000000000" pitchFamily="2" charset="0"/>
              </a:defRPr>
            </a:lvl1pPr>
            <a:lvl2pPr>
              <a:defRPr sz="1800">
                <a:latin typeface="Amazon Ember" panose="02000000000000000000" pitchFamily="2" charset="0"/>
                <a:ea typeface="Amazon Ember" panose="02000000000000000000" pitchFamily="2" charset="0"/>
              </a:defRPr>
            </a:lvl2pPr>
            <a:lvl3pPr>
              <a:defRPr sz="1800">
                <a:latin typeface="Amazon Ember" panose="02000000000000000000" pitchFamily="2" charset="0"/>
                <a:ea typeface="Amazon Ember" panose="02000000000000000000" pitchFamily="2" charset="0"/>
              </a:defRPr>
            </a:lvl3pPr>
            <a:lvl4pPr>
              <a:defRPr sz="1800">
                <a:latin typeface="Amazon Ember" panose="02000000000000000000" pitchFamily="2" charset="0"/>
                <a:ea typeface="Amazon Ember" panose="02000000000000000000" pitchFamily="2" charset="0"/>
              </a:defRPr>
            </a:lvl4pPr>
            <a:lvl5pPr>
              <a:defRPr sz="1800">
                <a:latin typeface="Amazon Ember" panose="02000000000000000000" pitchFamily="2" charset="0"/>
                <a:ea typeface="Amazon Ember" panose="02000000000000000000" pitchFamily="2"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latin typeface="Amazon Ember" panose="02000000000000000000" pitchFamily="2" charset="0"/>
                <a:ea typeface="Amazon Ember" panose="02000000000000000000" pitchFamily="2" charset="0"/>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atin typeface="Amazon Ember" panose="02000000000000000000" pitchFamily="2" charset="0"/>
                <a:ea typeface="Amazon Ember"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atin typeface="Amazon Ember" panose="02000000000000000000" pitchFamily="2" charset="0"/>
                <a:ea typeface="Amazon Ember" panose="02000000000000000000" pitchFamily="2" charset="0"/>
              </a:defRPr>
            </a:lvl1pPr>
            <a:lvl2pPr>
              <a:defRPr sz="1800">
                <a:latin typeface="Amazon Ember" panose="02000000000000000000" pitchFamily="2" charset="0"/>
                <a:ea typeface="Amazon Ember" panose="02000000000000000000" pitchFamily="2" charset="0"/>
              </a:defRPr>
            </a:lvl2pPr>
            <a:lvl3pPr>
              <a:defRPr sz="1800">
                <a:latin typeface="Amazon Ember" panose="02000000000000000000" pitchFamily="2" charset="0"/>
                <a:ea typeface="Amazon Ember" panose="02000000000000000000" pitchFamily="2" charset="0"/>
              </a:defRPr>
            </a:lvl3pPr>
            <a:lvl4pPr>
              <a:defRPr sz="1800">
                <a:latin typeface="Amazon Ember" panose="02000000000000000000" pitchFamily="2" charset="0"/>
                <a:ea typeface="Amazon Ember" panose="02000000000000000000" pitchFamily="2" charset="0"/>
              </a:defRPr>
            </a:lvl4pPr>
            <a:lvl5pPr>
              <a:defRPr sz="1800">
                <a:latin typeface="Amazon Ember" panose="02000000000000000000" pitchFamily="2" charset="0"/>
                <a:ea typeface="Amazon Ember" panose="02000000000000000000" pitchFamily="2"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latin typeface="Amazon Ember" panose="02000000000000000000" pitchFamily="2" charset="0"/>
                <a:ea typeface="Amazon Ember" panose="02000000000000000000"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lvl1pPr>
              <a:defRPr>
                <a:latin typeface="Amazon Ember" panose="02000000000000000000" pitchFamily="2" charset="0"/>
                <a:ea typeface="Amazon Ember" panose="02000000000000000000" pitchFamily="2" charset="0"/>
              </a:defRPr>
            </a:lvl1p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lvl1pPr>
              <a:defRPr>
                <a:latin typeface="Amazon Ember" panose="02000000000000000000" pitchFamily="2" charset="0"/>
                <a:ea typeface="Amazon Ember" panose="02000000000000000000" pitchFamily="2" charset="0"/>
              </a:defRPr>
            </a:lvl1p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panose="02000000000000000000" pitchFamily="2" charset="0"/>
                <a:ea typeface="Amazon Ember" panose="02000000000000000000" pitchFamily="2" charset="0"/>
              </a:rPr>
              <a:t>© 2020, Amazon Web Services, Inc. or its Affiliates. All rights reserved.</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87" r:id="rId13"/>
    <p:sldLayoutId id="2147483693" r:id="rId14"/>
    <p:sldLayoutId id="2147483695" r:id="rId15"/>
    <p:sldLayoutId id="2147483694" r:id="rId16"/>
    <p:sldLayoutId id="2147483699" r:id="rId17"/>
    <p:sldLayoutId id="2147483701" r:id="rId18"/>
    <p:sldLayoutId id="2147483703" r:id="rId19"/>
    <p:sldLayoutId id="2147483705" r:id="rId20"/>
    <p:sldLayoutId id="2147483706" r:id="rId21"/>
  </p:sldLayoutIdLst>
  <p:txStyles>
    <p:titleStyle>
      <a:lvl1pPr algn="l" defTabSz="457200" rtl="0" eaLnBrk="1" latinLnBrk="0" hangingPunct="1">
        <a:spcBef>
          <a:spcPct val="0"/>
        </a:spcBef>
        <a:buNone/>
        <a:defRPr sz="2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2.sv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1.xml"/><Relationship Id="rId5" Type="http://schemas.openxmlformats.org/officeDocument/2006/relationships/image" Target="../media/image40.png"/><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42.tiff"/><Relationship Id="rId5" Type="http://schemas.openxmlformats.org/officeDocument/2006/relationships/image" Target="../media/image41.png"/><Relationship Id="rId4" Type="http://schemas.openxmlformats.org/officeDocument/2006/relationships/image" Target="../media/image3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vmlDrawing" Target="../drawings/vmlDrawing1.vml"/><Relationship Id="rId5" Type="http://schemas.openxmlformats.org/officeDocument/2006/relationships/image" Target="../media/image43.png"/><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vmlDrawing" Target="../drawings/vmlDrawing2.vml"/><Relationship Id="rId5" Type="http://schemas.openxmlformats.org/officeDocument/2006/relationships/image" Target="../media/image46.png"/><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47.png"/><Relationship Id="rId4" Type="http://schemas.openxmlformats.org/officeDocument/2006/relationships/image" Target="../media/image32.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5.svg"/><Relationship Id="rId3" Type="http://schemas.openxmlformats.org/officeDocument/2006/relationships/image" Target="../media/image37.png"/><Relationship Id="rId7" Type="http://schemas.openxmlformats.org/officeDocument/2006/relationships/image" Target="../media/image51.svg"/><Relationship Id="rId12"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3.svg"/><Relationship Id="rId5" Type="http://schemas.openxmlformats.org/officeDocument/2006/relationships/image" Target="../media/image49.sv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32.svg"/><Relationship Id="rId14" Type="http://schemas.openxmlformats.org/officeDocument/2006/relationships/image" Target="../media/image38.png"/></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6.png"/><Relationship Id="rId7" Type="http://schemas.openxmlformats.org/officeDocument/2006/relationships/image" Target="../media/image55.sv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54.png"/><Relationship Id="rId11" Type="http://schemas.openxmlformats.org/officeDocument/2006/relationships/image" Target="../media/image27.png"/><Relationship Id="rId5" Type="http://schemas.openxmlformats.org/officeDocument/2006/relationships/image" Target="../media/image58.svg"/><Relationship Id="rId10" Type="http://schemas.openxmlformats.org/officeDocument/2006/relationships/image" Target="../media/image47.png"/><Relationship Id="rId4" Type="http://schemas.openxmlformats.org/officeDocument/2006/relationships/image" Target="../media/image57.png"/><Relationship Id="rId9" Type="http://schemas.openxmlformats.org/officeDocument/2006/relationships/image" Target="../media/image51.sv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mailto:ezzulich@amazon.com"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231347" y="1608346"/>
            <a:ext cx="8707170" cy="744537"/>
          </a:xfrm>
        </p:spPr>
        <p:txBody>
          <a:bodyPr/>
          <a:lstStyle/>
          <a:p>
            <a:r>
              <a:rPr lang="en-US" sz="4400" dirty="0"/>
              <a:t>DynamoDB Immersion Day!</a:t>
            </a:r>
          </a:p>
        </p:txBody>
      </p:sp>
      <p:sp>
        <p:nvSpPr>
          <p:cNvPr id="3" name="Text Placeholder 1">
            <a:extLst>
              <a:ext uri="{FF2B5EF4-FFF2-40B4-BE49-F238E27FC236}">
                <a16:creationId xmlns:a16="http://schemas.microsoft.com/office/drawing/2014/main" id="{BDB3CA88-B41F-A240-A3CF-1D335672E7E1}"/>
              </a:ext>
            </a:extLst>
          </p:cNvPr>
          <p:cNvSpPr>
            <a:spLocks noGrp="1"/>
          </p:cNvSpPr>
          <p:nvPr>
            <p:ph type="body" sz="quarter" idx="10"/>
          </p:nvPr>
        </p:nvSpPr>
        <p:spPr>
          <a:xfrm>
            <a:off x="487899" y="2891633"/>
            <a:ext cx="5561210" cy="744537"/>
          </a:xfrm>
        </p:spPr>
        <p:txBody>
          <a:bodyPr>
            <a:normAutofit/>
          </a:bodyPr>
          <a:lstStyle/>
          <a:p>
            <a:r>
              <a:rPr lang="en-US" dirty="0">
                <a:latin typeface="Amazon Ember" panose="02000000000000000000" pitchFamily="2" charset="0"/>
                <a:ea typeface="Amazon Ember" panose="02000000000000000000" pitchFamily="2" charset="0"/>
              </a:rPr>
              <a:t>Presenter Name</a:t>
            </a:r>
            <a:br>
              <a:rPr lang="en-US" dirty="0">
                <a:latin typeface="Amazon Ember" panose="02000000000000000000" pitchFamily="2" charset="0"/>
                <a:ea typeface="Amazon Ember" panose="02000000000000000000" pitchFamily="2" charset="0"/>
              </a:rPr>
            </a:br>
            <a:r>
              <a:rPr lang="en-US" dirty="0"/>
              <a:t>Presenter Title</a:t>
            </a:r>
            <a:endParaRPr lang="en-US" dirty="0">
              <a:latin typeface="Amazon Ember" panose="02000000000000000000" pitchFamily="2" charset="0"/>
              <a:ea typeface="Amazon Ember" panose="02000000000000000000" pitchFamily="2" charset="0"/>
            </a:endParaRPr>
          </a:p>
        </p:txBody>
      </p:sp>
      <p:sp>
        <p:nvSpPr>
          <p:cNvPr id="5" name="Text Placeholder 2">
            <a:extLst>
              <a:ext uri="{FF2B5EF4-FFF2-40B4-BE49-F238E27FC236}">
                <a16:creationId xmlns:a16="http://schemas.microsoft.com/office/drawing/2014/main" id="{06EB6E3F-A143-DF49-BCBD-7E7D693F0F23}"/>
              </a:ext>
            </a:extLst>
          </p:cNvPr>
          <p:cNvSpPr>
            <a:spLocks noGrp="1"/>
          </p:cNvSpPr>
          <p:nvPr>
            <p:ph type="body" sz="quarter" idx="11"/>
          </p:nvPr>
        </p:nvSpPr>
        <p:spPr>
          <a:xfrm>
            <a:off x="487899" y="3863771"/>
            <a:ext cx="3683000" cy="369888"/>
          </a:xfrm>
        </p:spPr>
        <p:txBody>
          <a:bodyPr/>
          <a:lstStyle/>
          <a:p>
            <a:r>
              <a:rPr lang="en-US" dirty="0">
                <a:solidFill>
                  <a:schemeClr val="bg1">
                    <a:lumMod val="65000"/>
                  </a:schemeClr>
                </a:solidFill>
                <a:latin typeface="Amazon Ember" panose="02000000000000000000" pitchFamily="2" charset="0"/>
                <a:ea typeface="Amazon Ember" panose="02000000000000000000" pitchFamily="2" charset="0"/>
              </a:rPr>
              <a:t>Date </a:t>
            </a:r>
            <a:r>
              <a:rPr lang="en-US" dirty="0" err="1">
                <a:solidFill>
                  <a:schemeClr val="bg1">
                    <a:lumMod val="65000"/>
                  </a:schemeClr>
                </a:solidFill>
                <a:latin typeface="Amazon Ember" panose="02000000000000000000" pitchFamily="2" charset="0"/>
                <a:ea typeface="Amazon Ember" panose="02000000000000000000" pitchFamily="2" charset="0"/>
              </a:rPr>
              <a:t>XX</a:t>
            </a:r>
            <a:r>
              <a:rPr lang="en-US" baseline="30000" dirty="0" err="1">
                <a:solidFill>
                  <a:schemeClr val="bg1">
                    <a:lumMod val="65000"/>
                  </a:schemeClr>
                </a:solidFill>
              </a:rPr>
              <a:t>th</a:t>
            </a:r>
            <a:r>
              <a:rPr lang="en-US" dirty="0">
                <a:solidFill>
                  <a:schemeClr val="bg1">
                    <a:lumMod val="65000"/>
                  </a:schemeClr>
                </a:solidFill>
                <a:latin typeface="Amazon Ember" panose="02000000000000000000" pitchFamily="2" charset="0"/>
                <a:ea typeface="Amazon Ember" panose="02000000000000000000" pitchFamily="2" charset="0"/>
              </a:rPr>
              <a:t>, 20XX</a:t>
            </a:r>
          </a:p>
        </p:txBody>
      </p:sp>
    </p:spTree>
    <p:extLst>
      <p:ext uri="{BB962C8B-B14F-4D97-AF65-F5344CB8AC3E}">
        <p14:creationId xmlns:p14="http://schemas.microsoft.com/office/powerpoint/2010/main" val="3868932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D56D-4B4B-FF4F-9748-9FC44619D257}"/>
              </a:ext>
            </a:extLst>
          </p:cNvPr>
          <p:cNvSpPr>
            <a:spLocks noGrp="1"/>
          </p:cNvSpPr>
          <p:nvPr>
            <p:ph type="title"/>
          </p:nvPr>
        </p:nvSpPr>
        <p:spPr>
          <a:xfrm>
            <a:off x="199249" y="185546"/>
            <a:ext cx="8745502" cy="545741"/>
          </a:xfrm>
        </p:spPr>
        <p:txBody>
          <a:bodyPr/>
          <a:lstStyle/>
          <a:p>
            <a:r>
              <a:rPr lang="en-US" dirty="0"/>
              <a:t>Build </a:t>
            </a:r>
            <a:r>
              <a:rPr lang="en-SE" i="1"/>
              <a:t>Composite</a:t>
            </a:r>
            <a:r>
              <a:rPr lang="en-US" i="1" dirty="0"/>
              <a:t> Sort Keys</a:t>
            </a:r>
            <a:r>
              <a:rPr lang="en-SE" i="1"/>
              <a:t> </a:t>
            </a:r>
            <a:r>
              <a:rPr lang="en-US" dirty="0"/>
              <a:t>to use </a:t>
            </a:r>
            <a:r>
              <a:rPr lang="en-SE" i="1"/>
              <a:t>Sort Key </a:t>
            </a:r>
            <a:r>
              <a:rPr lang="en-US" i="1" dirty="0"/>
              <a:t>conditions  </a:t>
            </a:r>
            <a:endParaRPr lang="en-SE" i="1" dirty="0"/>
          </a:p>
        </p:txBody>
      </p:sp>
      <p:grpSp>
        <p:nvGrpSpPr>
          <p:cNvPr id="3" name="Group 2">
            <a:extLst>
              <a:ext uri="{FF2B5EF4-FFF2-40B4-BE49-F238E27FC236}">
                <a16:creationId xmlns:a16="http://schemas.microsoft.com/office/drawing/2014/main" id="{A46E1DAC-7B4C-CC45-9564-CAD11D3364D6}"/>
              </a:ext>
            </a:extLst>
          </p:cNvPr>
          <p:cNvGrpSpPr/>
          <p:nvPr/>
        </p:nvGrpSpPr>
        <p:grpSpPr>
          <a:xfrm>
            <a:off x="3174691" y="824162"/>
            <a:ext cx="5907600" cy="3050005"/>
            <a:chOff x="2593975" y="691816"/>
            <a:chExt cx="6213236" cy="3048000"/>
          </a:xfrm>
        </p:grpSpPr>
        <p:pic>
          <p:nvPicPr>
            <p:cNvPr id="7" name="Picture 6">
              <a:extLst>
                <a:ext uri="{FF2B5EF4-FFF2-40B4-BE49-F238E27FC236}">
                  <a16:creationId xmlns:a16="http://schemas.microsoft.com/office/drawing/2014/main" id="{72961714-C834-0F44-A8A4-52E6454785AB}"/>
                </a:ext>
              </a:extLst>
            </p:cNvPr>
            <p:cNvPicPr>
              <a:picLocks noChangeAspect="1"/>
            </p:cNvPicPr>
            <p:nvPr/>
          </p:nvPicPr>
          <p:blipFill rotWithShape="1">
            <a:blip r:embed="rId3"/>
            <a:srcRect r="9204"/>
            <a:stretch/>
          </p:blipFill>
          <p:spPr>
            <a:xfrm>
              <a:off x="2593975" y="691816"/>
              <a:ext cx="6213236" cy="3048000"/>
            </a:xfrm>
            <a:prstGeom prst="rect">
              <a:avLst/>
            </a:prstGeom>
          </p:spPr>
        </p:pic>
        <p:sp>
          <p:nvSpPr>
            <p:cNvPr id="11" name="Rounded Rectangle 10">
              <a:extLst>
                <a:ext uri="{FF2B5EF4-FFF2-40B4-BE49-F238E27FC236}">
                  <a16:creationId xmlns:a16="http://schemas.microsoft.com/office/drawing/2014/main" id="{3485D111-ED6A-5744-9F1E-194D9AA43DC8}"/>
                </a:ext>
              </a:extLst>
            </p:cNvPr>
            <p:cNvSpPr/>
            <p:nvPr/>
          </p:nvSpPr>
          <p:spPr>
            <a:xfrm>
              <a:off x="2593976" y="1482051"/>
              <a:ext cx="6213235" cy="861099"/>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E" sz="1125" dirty="0"/>
            </a:p>
          </p:txBody>
        </p:sp>
      </p:grpSp>
      <p:sp>
        <p:nvSpPr>
          <p:cNvPr id="12" name="Content Placeholder 2">
            <a:extLst>
              <a:ext uri="{FF2B5EF4-FFF2-40B4-BE49-F238E27FC236}">
                <a16:creationId xmlns:a16="http://schemas.microsoft.com/office/drawing/2014/main" id="{0BB08F24-074B-1548-8DD5-05C2607F426A}"/>
              </a:ext>
            </a:extLst>
          </p:cNvPr>
          <p:cNvSpPr txBox="1">
            <a:spLocks/>
          </p:cNvSpPr>
          <p:nvPr/>
        </p:nvSpPr>
        <p:spPr>
          <a:xfrm>
            <a:off x="336790" y="3305535"/>
            <a:ext cx="7927676" cy="1978684"/>
          </a:xfrm>
          <a:prstGeom prst="rect">
            <a:avLst/>
          </a:prstGeom>
        </p:spPr>
        <p:txBody>
          <a:bodyPr vert="horz" lIns="57150" tIns="28575" rIns="57150" bIns="28575" rtlCol="0">
            <a:norm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spcBef>
                <a:spcPct val="0"/>
              </a:spcBef>
              <a:defRPr/>
            </a:pP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aws</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dynamodb</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query </a:t>
            </a: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--table-name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DeviceLog</a:t>
            </a:r>
            <a:endPar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--no-scan-index-forward</a:t>
            </a: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--key-condition-expression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dID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dID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AND </a:t>
            </a:r>
            <a:r>
              <a:rPr lang="en-GB" sz="1375"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begins_with</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--expression-attribute-names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cId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DeviceID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State#Date</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--expression-attribute-values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cId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{“S”:”d#12345”},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{“S”:”WARNING1#”}}’</a:t>
            </a:r>
          </a:p>
          <a:p>
            <a:pPr>
              <a:spcBef>
                <a:spcPts val="0"/>
              </a:spcBef>
              <a:defRPr/>
            </a:pPr>
            <a:endParaRPr lang="en-US"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SE"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Content Placeholder 2">
            <a:extLst>
              <a:ext uri="{FF2B5EF4-FFF2-40B4-BE49-F238E27FC236}">
                <a16:creationId xmlns:a16="http://schemas.microsoft.com/office/drawing/2014/main" id="{DC71A39C-4258-8944-A4FE-82B5C6BFEB73}"/>
              </a:ext>
            </a:extLst>
          </p:cNvPr>
          <p:cNvSpPr>
            <a:spLocks noGrp="1"/>
          </p:cNvSpPr>
          <p:nvPr>
            <p:ph sz="half" idx="1"/>
          </p:nvPr>
        </p:nvSpPr>
        <p:spPr>
          <a:xfrm>
            <a:off x="166323" y="1614917"/>
            <a:ext cx="3551435" cy="1321998"/>
          </a:xfrm>
        </p:spPr>
        <p:txBody>
          <a:bodyPr>
            <a:normAutofit/>
          </a:bodyPr>
          <a:lstStyle/>
          <a:p>
            <a:pPr lvl="0">
              <a:spcBef>
                <a:spcPct val="0"/>
              </a:spcBef>
              <a:defRPr/>
            </a:pPr>
            <a:r>
              <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SELECT * FROM </a:t>
            </a:r>
            <a:r>
              <a:rPr lang="en-US" altLang="en-US" sz="1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DeviceLog</a:t>
            </a:r>
            <a:endPar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lvl="0">
              <a:spcBef>
                <a:spcPct val="0"/>
              </a:spcBef>
              <a:defRPr/>
            </a:pPr>
            <a:r>
              <a:rPr lang="en-US" alt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WHERE</a:t>
            </a:r>
            <a:r>
              <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altLang="en-US" sz="1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DeviceID</a:t>
            </a:r>
            <a:r>
              <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‘d#12345' </a:t>
            </a:r>
          </a:p>
          <a:p>
            <a:pPr lvl="0">
              <a:spcBef>
                <a:spcPct val="0"/>
              </a:spcBef>
              <a:defRPr/>
            </a:pPr>
            <a:r>
              <a:rPr lang="en-US" alt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ORDER BY</a:t>
            </a:r>
            <a:r>
              <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Date </a:t>
            </a:r>
            <a:r>
              <a:rPr lang="en-US" alt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DESC</a:t>
            </a:r>
          </a:p>
          <a:p>
            <a:pPr lvl="0">
              <a:spcBef>
                <a:spcPct val="0"/>
              </a:spcBef>
              <a:defRPr/>
            </a:pPr>
            <a:r>
              <a:rPr lang="en-US" alt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BEGINS_WITH </a:t>
            </a:r>
          </a:p>
          <a:p>
            <a:pPr lvl="0">
              <a:spcBef>
                <a:spcPct val="0"/>
              </a:spcBef>
              <a:defRPr/>
            </a:pPr>
            <a:r>
              <a:rPr lang="en-US" alt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altLang="en-US" sz="1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State#Date</a:t>
            </a:r>
            <a:r>
              <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=‘WARNING1'</a:t>
            </a:r>
          </a:p>
          <a:p>
            <a:pPr>
              <a:spcBef>
                <a:spcPts val="0"/>
              </a:spcBef>
              <a:defRPr/>
            </a:pPr>
            <a:endParaRPr lang="en-GB" sz="1200" dirty="0">
              <a:latin typeface="Amazon Ember" panose="020B0603020204020204" pitchFamily="34" charset="0"/>
              <a:ea typeface="Amazon Ember" panose="020B0603020204020204" pitchFamily="34" charset="0"/>
              <a:cs typeface="Amazon Ember" panose="020B0603020204020204" pitchFamily="34" charset="0"/>
            </a:endParaRPr>
          </a:p>
          <a:p>
            <a:pPr>
              <a:spcBef>
                <a:spcPts val="0"/>
              </a:spcBef>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SE" sz="1200" dirty="0"/>
          </a:p>
        </p:txBody>
      </p:sp>
      <p:sp>
        <p:nvSpPr>
          <p:cNvPr id="10" name="Rounded Rectangle 9">
            <a:extLst>
              <a:ext uri="{FF2B5EF4-FFF2-40B4-BE49-F238E27FC236}">
                <a16:creationId xmlns:a16="http://schemas.microsoft.com/office/drawing/2014/main" id="{DF12CD9F-40DB-EC4A-B8F7-95D1766F83B2}"/>
              </a:ext>
            </a:extLst>
          </p:cNvPr>
          <p:cNvSpPr/>
          <p:nvPr/>
        </p:nvSpPr>
        <p:spPr>
          <a:xfrm>
            <a:off x="433137" y="2476582"/>
            <a:ext cx="2141621" cy="302713"/>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E" sz="1125" dirty="0"/>
          </a:p>
        </p:txBody>
      </p:sp>
      <p:sp>
        <p:nvSpPr>
          <p:cNvPr id="15" name="Rounded Rectangle 14">
            <a:extLst>
              <a:ext uri="{FF2B5EF4-FFF2-40B4-BE49-F238E27FC236}">
                <a16:creationId xmlns:a16="http://schemas.microsoft.com/office/drawing/2014/main" id="{8BD4E7D5-B7AC-FF48-B25D-E18EAE75405B}"/>
              </a:ext>
            </a:extLst>
          </p:cNvPr>
          <p:cNvSpPr/>
          <p:nvPr/>
        </p:nvSpPr>
        <p:spPr>
          <a:xfrm>
            <a:off x="336789" y="3967042"/>
            <a:ext cx="5390243" cy="209838"/>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E" sz="1125" dirty="0"/>
          </a:p>
        </p:txBody>
      </p:sp>
      <p:grpSp>
        <p:nvGrpSpPr>
          <p:cNvPr id="19" name="Group 18">
            <a:extLst>
              <a:ext uri="{FF2B5EF4-FFF2-40B4-BE49-F238E27FC236}">
                <a16:creationId xmlns:a16="http://schemas.microsoft.com/office/drawing/2014/main" id="{93ABC023-FE7B-514D-BE84-D682065A5891}"/>
              </a:ext>
            </a:extLst>
          </p:cNvPr>
          <p:cNvGrpSpPr/>
          <p:nvPr/>
        </p:nvGrpSpPr>
        <p:grpSpPr>
          <a:xfrm>
            <a:off x="1479884" y="2081464"/>
            <a:ext cx="4343400" cy="1885578"/>
            <a:chOff x="1479884" y="2081464"/>
            <a:chExt cx="4343400" cy="1885578"/>
          </a:xfrm>
        </p:grpSpPr>
        <p:cxnSp>
          <p:nvCxnSpPr>
            <p:cNvPr id="13" name="Straight Arrow Connector 12">
              <a:extLst>
                <a:ext uri="{FF2B5EF4-FFF2-40B4-BE49-F238E27FC236}">
                  <a16:creationId xmlns:a16="http://schemas.microsoft.com/office/drawing/2014/main" id="{5F2B5C88-32CF-D14E-9439-E7388BFDE9F3}"/>
                </a:ext>
              </a:extLst>
            </p:cNvPr>
            <p:cNvCxnSpPr>
              <a:cxnSpLocks/>
            </p:cNvCxnSpPr>
            <p:nvPr/>
          </p:nvCxnSpPr>
          <p:spPr>
            <a:xfrm flipV="1">
              <a:off x="2574758" y="2081464"/>
              <a:ext cx="3248526" cy="585455"/>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2BD0DA1-11DA-244F-B6C8-B6C44B34219D}"/>
                </a:ext>
              </a:extLst>
            </p:cNvPr>
            <p:cNvCxnSpPr>
              <a:cxnSpLocks/>
              <a:stCxn id="15" idx="0"/>
            </p:cNvCxnSpPr>
            <p:nvPr/>
          </p:nvCxnSpPr>
          <p:spPr>
            <a:xfrm flipH="1" flipV="1">
              <a:off x="1479884" y="2845202"/>
              <a:ext cx="1552027" cy="112184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8038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F3B3D7E-9F2F-4340-A565-9D80938E0368}"/>
              </a:ext>
            </a:extLst>
          </p:cNvPr>
          <p:cNvPicPr>
            <a:picLocks noChangeAspect="1"/>
          </p:cNvPicPr>
          <p:nvPr/>
        </p:nvPicPr>
        <p:blipFill>
          <a:blip r:embed="rId3"/>
          <a:stretch>
            <a:fillRect/>
          </a:stretch>
        </p:blipFill>
        <p:spPr>
          <a:xfrm>
            <a:off x="295164" y="1377723"/>
            <a:ext cx="4667250" cy="2936875"/>
          </a:xfrm>
          <a:prstGeom prst="rect">
            <a:avLst/>
          </a:prstGeom>
        </p:spPr>
      </p:pic>
      <p:sp>
        <p:nvSpPr>
          <p:cNvPr id="13" name="Title 1">
            <a:extLst>
              <a:ext uri="{FF2B5EF4-FFF2-40B4-BE49-F238E27FC236}">
                <a16:creationId xmlns:a16="http://schemas.microsoft.com/office/drawing/2014/main" id="{08D1BF43-4087-FA4D-B2CE-4E96A581621E}"/>
              </a:ext>
            </a:extLst>
          </p:cNvPr>
          <p:cNvSpPr>
            <a:spLocks noGrp="1"/>
          </p:cNvSpPr>
          <p:nvPr>
            <p:ph type="title"/>
          </p:nvPr>
        </p:nvSpPr>
        <p:spPr>
          <a:xfrm>
            <a:off x="342900" y="114936"/>
            <a:ext cx="8444663" cy="545741"/>
          </a:xfrm>
        </p:spPr>
        <p:txBody>
          <a:bodyPr/>
          <a:lstStyle/>
          <a:p>
            <a:pPr>
              <a:defRPr/>
            </a:pPr>
            <a:r>
              <a:rPr lang="en-US" altLang="en-US" sz="2500" dirty="0">
                <a:solidFill>
                  <a:srgbClr val="FFFFFF"/>
                </a:solidFill>
              </a:rPr>
              <a:t>New Access Pattern: </a:t>
            </a:r>
            <a:br>
              <a:rPr lang="en-US" altLang="en-US" sz="2500" dirty="0">
                <a:solidFill>
                  <a:srgbClr val="FFFFFF"/>
                </a:solidFill>
              </a:rPr>
            </a:br>
            <a:r>
              <a:rPr lang="en-US" altLang="en-US" sz="2000" dirty="0">
                <a:solidFill>
                  <a:srgbClr val="FFFFFF"/>
                </a:solidFill>
              </a:rPr>
              <a:t>Fetch all device logs for a given operator between two dates</a:t>
            </a:r>
            <a:endParaRPr lang="en-US" altLang="en-US" sz="2500" dirty="0">
              <a:solidFill>
                <a:srgbClr val="FFFFFF"/>
              </a:solidFill>
            </a:endParaRPr>
          </a:p>
        </p:txBody>
      </p:sp>
      <p:grpSp>
        <p:nvGrpSpPr>
          <p:cNvPr id="14" name="Group 13">
            <a:extLst>
              <a:ext uri="{FF2B5EF4-FFF2-40B4-BE49-F238E27FC236}">
                <a16:creationId xmlns:a16="http://schemas.microsoft.com/office/drawing/2014/main" id="{B18341E4-3B88-874F-9A1A-D1BF97B676A7}"/>
              </a:ext>
            </a:extLst>
          </p:cNvPr>
          <p:cNvGrpSpPr/>
          <p:nvPr/>
        </p:nvGrpSpPr>
        <p:grpSpPr>
          <a:xfrm>
            <a:off x="-35111" y="1297768"/>
            <a:ext cx="383132" cy="3094315"/>
            <a:chOff x="35721" y="750869"/>
            <a:chExt cx="383131" cy="3094315"/>
          </a:xfrm>
        </p:grpSpPr>
        <p:sp>
          <p:nvSpPr>
            <p:cNvPr id="15" name="TextBox 29">
              <a:extLst>
                <a:ext uri="{FF2B5EF4-FFF2-40B4-BE49-F238E27FC236}">
                  <a16:creationId xmlns:a16="http://schemas.microsoft.com/office/drawing/2014/main" id="{CCAA43C1-D4BD-BB49-9E40-905D6C0F837F}"/>
                </a:ext>
              </a:extLst>
            </p:cNvPr>
            <p:cNvSpPr txBox="1">
              <a:spLocks noChangeArrowheads="1"/>
            </p:cNvSpPr>
            <p:nvPr/>
          </p:nvSpPr>
          <p:spPr bwMode="auto">
            <a:xfrm rot="16200000">
              <a:off x="-433799" y="2048695"/>
              <a:ext cx="1308371"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defRPr/>
              </a:pPr>
              <a:r>
                <a:rPr lang="en-US" altLang="en-US" sz="1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Base Table</a:t>
              </a:r>
            </a:p>
          </p:txBody>
        </p:sp>
        <p:sp>
          <p:nvSpPr>
            <p:cNvPr id="16" name="Right Bracket 15">
              <a:extLst>
                <a:ext uri="{FF2B5EF4-FFF2-40B4-BE49-F238E27FC236}">
                  <a16:creationId xmlns:a16="http://schemas.microsoft.com/office/drawing/2014/main" id="{EA3832D7-6117-8E46-968C-864264E2660C}"/>
                </a:ext>
              </a:extLst>
            </p:cNvPr>
            <p:cNvSpPr>
              <a:spLocks/>
            </p:cNvSpPr>
            <p:nvPr/>
          </p:nvSpPr>
          <p:spPr bwMode="auto">
            <a:xfrm rot="10800000">
              <a:off x="341741" y="750869"/>
              <a:ext cx="77111" cy="3094315"/>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solidFill>
                  <a:srgbClr val="1D516C"/>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7" name="Picture 16">
            <a:extLst>
              <a:ext uri="{FF2B5EF4-FFF2-40B4-BE49-F238E27FC236}">
                <a16:creationId xmlns:a16="http://schemas.microsoft.com/office/drawing/2014/main" id="{42D11C05-DB60-CD47-83CE-5CF9CF26C899}"/>
              </a:ext>
            </a:extLst>
          </p:cNvPr>
          <p:cNvPicPr>
            <a:picLocks noChangeAspect="1"/>
          </p:cNvPicPr>
          <p:nvPr/>
        </p:nvPicPr>
        <p:blipFill>
          <a:blip r:embed="rId4"/>
          <a:stretch>
            <a:fillRect/>
          </a:stretch>
        </p:blipFill>
        <p:spPr>
          <a:xfrm>
            <a:off x="4181586" y="1013229"/>
            <a:ext cx="4667250" cy="2936875"/>
          </a:xfrm>
          <a:prstGeom prst="rect">
            <a:avLst/>
          </a:prstGeom>
        </p:spPr>
      </p:pic>
      <p:grpSp>
        <p:nvGrpSpPr>
          <p:cNvPr id="18" name="Group 17">
            <a:extLst>
              <a:ext uri="{FF2B5EF4-FFF2-40B4-BE49-F238E27FC236}">
                <a16:creationId xmlns:a16="http://schemas.microsoft.com/office/drawing/2014/main" id="{4E4416DE-3F5A-D441-B5D8-678AACDE1B5F}"/>
              </a:ext>
            </a:extLst>
          </p:cNvPr>
          <p:cNvGrpSpPr/>
          <p:nvPr/>
        </p:nvGrpSpPr>
        <p:grpSpPr>
          <a:xfrm rot="10800000">
            <a:off x="8817222" y="1013231"/>
            <a:ext cx="369332" cy="2936874"/>
            <a:chOff x="-61927" y="833485"/>
            <a:chExt cx="369332" cy="2887547"/>
          </a:xfrm>
        </p:grpSpPr>
        <p:sp>
          <p:nvSpPr>
            <p:cNvPr id="19" name="TextBox 18">
              <a:extLst>
                <a:ext uri="{FF2B5EF4-FFF2-40B4-BE49-F238E27FC236}">
                  <a16:creationId xmlns:a16="http://schemas.microsoft.com/office/drawing/2014/main" id="{06AA4ABB-EA5F-0B4D-9F11-E116B36C0343}"/>
                </a:ext>
              </a:extLst>
            </p:cNvPr>
            <p:cNvSpPr txBox="1">
              <a:spLocks noChangeArrowheads="1"/>
            </p:cNvSpPr>
            <p:nvPr/>
          </p:nvSpPr>
          <p:spPr bwMode="auto">
            <a:xfrm rot="16200000">
              <a:off x="-656790" y="2201093"/>
              <a:ext cx="155905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defRPr/>
              </a:pPr>
              <a:r>
                <a:rPr lang="en-US" altLang="en-US" sz="1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GSI-Operator</a:t>
              </a:r>
            </a:p>
          </p:txBody>
        </p:sp>
        <p:sp>
          <p:nvSpPr>
            <p:cNvPr id="20" name="Right Bracket 19">
              <a:extLst>
                <a:ext uri="{FF2B5EF4-FFF2-40B4-BE49-F238E27FC236}">
                  <a16:creationId xmlns:a16="http://schemas.microsoft.com/office/drawing/2014/main" id="{84218B61-808D-7E45-BA47-542FF83E6E4B}"/>
                </a:ext>
              </a:extLst>
            </p:cNvPr>
            <p:cNvSpPr>
              <a:spLocks/>
            </p:cNvSpPr>
            <p:nvPr/>
          </p:nvSpPr>
          <p:spPr bwMode="auto">
            <a:xfrm rot="10800000">
              <a:off x="244768" y="833485"/>
              <a:ext cx="62046" cy="2887547"/>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solidFill>
                  <a:srgbClr val="1D516C"/>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1" name="Rounded Rectangle 20">
            <a:extLst>
              <a:ext uri="{FF2B5EF4-FFF2-40B4-BE49-F238E27FC236}">
                <a16:creationId xmlns:a16="http://schemas.microsoft.com/office/drawing/2014/main" id="{EAF2600D-C4D5-A442-8FCB-4DAFD5FCC393}"/>
              </a:ext>
            </a:extLst>
          </p:cNvPr>
          <p:cNvSpPr/>
          <p:nvPr/>
        </p:nvSpPr>
        <p:spPr>
          <a:xfrm>
            <a:off x="2970887" y="1605837"/>
            <a:ext cx="599329" cy="2708762"/>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474746"/>
              </a:solidFill>
              <a:latin typeface="Arial"/>
            </a:endParaRPr>
          </a:p>
        </p:txBody>
      </p:sp>
      <p:sp>
        <p:nvSpPr>
          <p:cNvPr id="22" name="Rounded Rectangle 21">
            <a:extLst>
              <a:ext uri="{FF2B5EF4-FFF2-40B4-BE49-F238E27FC236}">
                <a16:creationId xmlns:a16="http://schemas.microsoft.com/office/drawing/2014/main" id="{01BF81E4-1951-8E4E-A550-F29BBD4F8068}"/>
              </a:ext>
            </a:extLst>
          </p:cNvPr>
          <p:cNvSpPr/>
          <p:nvPr/>
        </p:nvSpPr>
        <p:spPr>
          <a:xfrm>
            <a:off x="4202333" y="1304369"/>
            <a:ext cx="509515" cy="2562160"/>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474746"/>
              </a:solidFill>
              <a:latin typeface="Arial"/>
            </a:endParaRPr>
          </a:p>
        </p:txBody>
      </p:sp>
      <p:cxnSp>
        <p:nvCxnSpPr>
          <p:cNvPr id="23" name="Straight Arrow Connector 22">
            <a:extLst>
              <a:ext uri="{FF2B5EF4-FFF2-40B4-BE49-F238E27FC236}">
                <a16:creationId xmlns:a16="http://schemas.microsoft.com/office/drawing/2014/main" id="{8D6673A0-9A39-1F44-A682-94D321E02731}"/>
              </a:ext>
            </a:extLst>
          </p:cNvPr>
          <p:cNvCxnSpPr>
            <a:cxnSpLocks/>
          </p:cNvCxnSpPr>
          <p:nvPr/>
        </p:nvCxnSpPr>
        <p:spPr>
          <a:xfrm>
            <a:off x="3570216" y="1641234"/>
            <a:ext cx="632117" cy="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208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977EA10B-8E74-4646-9986-646E06E17500}"/>
              </a:ext>
            </a:extLst>
          </p:cNvPr>
          <p:cNvSpPr txBox="1">
            <a:spLocks/>
          </p:cNvSpPr>
          <p:nvPr/>
        </p:nvSpPr>
        <p:spPr>
          <a:xfrm>
            <a:off x="342899" y="3454540"/>
            <a:ext cx="8444663" cy="1978684"/>
          </a:xfrm>
          <a:prstGeom prst="rect">
            <a:avLst/>
          </a:prstGeom>
        </p:spPr>
        <p:txBody>
          <a:bodyPr vert="horz" lIns="57150" tIns="28575" rIns="57150" bIns="28575" rtlCol="0">
            <a:normAutofit/>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spcBef>
                <a:spcPct val="0"/>
              </a:spcBef>
              <a:defRPr/>
            </a:pP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aws</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dynamodb</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query </a:t>
            </a: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--table-name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DeviceLog</a:t>
            </a:r>
            <a:endPar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spcBef>
                <a:spcPct val="0"/>
              </a:spcBef>
              <a:defRPr/>
            </a:pPr>
            <a:r>
              <a:rPr lang="en-GB" sz="1375" dirty="0">
                <a:latin typeface="Amazon Ember" panose="020B0603020204020204" pitchFamily="34" charset="0"/>
                <a:ea typeface="Amazon Ember" panose="020B0603020204020204" pitchFamily="34" charset="0"/>
                <a:cs typeface="Amazon Ember" panose="020B0603020204020204" pitchFamily="34" charset="0"/>
              </a:rPr>
              <a:t>--</a:t>
            </a:r>
            <a:r>
              <a:rPr lang="en-GB" sz="137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index-name</a:t>
            </a:r>
            <a:r>
              <a:rPr lang="en-GB" sz="1375" dirty="0">
                <a:latin typeface="Amazon Ember" panose="020B0603020204020204" pitchFamily="34" charset="0"/>
                <a:ea typeface="Amazon Ember" panose="020B0603020204020204" pitchFamily="34" charset="0"/>
                <a:cs typeface="Amazon Ember" panose="020B0603020204020204" pitchFamily="34" charset="0"/>
              </a:rPr>
              <a:t> </a:t>
            </a:r>
            <a:r>
              <a:rPr lang="en-US" altLang="en-US"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GSI–Operator</a:t>
            </a: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--key-condition-expression ”#op = :op AND #d  </a:t>
            </a:r>
            <a:r>
              <a:rPr lang="en-GB" sz="137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between </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:d1 </a:t>
            </a:r>
            <a:r>
              <a:rPr lang="en-GB" sz="137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AND</a:t>
            </a:r>
            <a:r>
              <a:rPr lang="en-GB" sz="1375" dirty="0">
                <a:latin typeface="Amazon Ember" panose="020B0603020204020204" pitchFamily="34" charset="0"/>
                <a:ea typeface="Amazon Ember" panose="020B0603020204020204" pitchFamily="34" charset="0"/>
                <a:cs typeface="Amazon Ember" panose="020B0603020204020204" pitchFamily="34" charset="0"/>
              </a:rPr>
              <a:t> :</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d2”</a:t>
            </a: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--expression-attribute-names ‘{“#op": ”Operator” , “#d”: “Date”}’</a:t>
            </a: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--expression-attribute-values ‘{“:op”: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S”:”Liz</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“:d1”: {“S”:”2020-04-20”}, “:d2”:{“S”:”2020-04-25”}}’</a:t>
            </a:r>
            <a:endParaRPr lang="en-SE" sz="1375"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6" name="Group 25">
            <a:extLst>
              <a:ext uri="{FF2B5EF4-FFF2-40B4-BE49-F238E27FC236}">
                <a16:creationId xmlns:a16="http://schemas.microsoft.com/office/drawing/2014/main" id="{A82C5D6F-E46D-5D42-A6E6-B4858B5C91E3}"/>
              </a:ext>
            </a:extLst>
          </p:cNvPr>
          <p:cNvGrpSpPr/>
          <p:nvPr/>
        </p:nvGrpSpPr>
        <p:grpSpPr>
          <a:xfrm rot="10800000">
            <a:off x="8653029" y="1063585"/>
            <a:ext cx="435936" cy="2887547"/>
            <a:chOff x="152397" y="949654"/>
            <a:chExt cx="435935" cy="2887547"/>
          </a:xfrm>
        </p:grpSpPr>
        <p:sp>
          <p:nvSpPr>
            <p:cNvPr id="27" name="TextBox 26">
              <a:extLst>
                <a:ext uri="{FF2B5EF4-FFF2-40B4-BE49-F238E27FC236}">
                  <a16:creationId xmlns:a16="http://schemas.microsoft.com/office/drawing/2014/main" id="{B6E7FAA2-99F5-104D-963C-E1892E9CA18E}"/>
                </a:ext>
              </a:extLst>
            </p:cNvPr>
            <p:cNvSpPr txBox="1">
              <a:spLocks noChangeArrowheads="1"/>
            </p:cNvSpPr>
            <p:nvPr/>
          </p:nvSpPr>
          <p:spPr bwMode="auto">
            <a:xfrm rot="16200000">
              <a:off x="-529521" y="2201093"/>
              <a:ext cx="1733167"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defRPr/>
              </a:pPr>
              <a:r>
                <a:rPr lang="en-US" altLang="en-US" sz="1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GSI – Operator</a:t>
              </a:r>
            </a:p>
          </p:txBody>
        </p:sp>
        <p:sp>
          <p:nvSpPr>
            <p:cNvPr id="28" name="Right Bracket 27">
              <a:extLst>
                <a:ext uri="{FF2B5EF4-FFF2-40B4-BE49-F238E27FC236}">
                  <a16:creationId xmlns:a16="http://schemas.microsoft.com/office/drawing/2014/main" id="{97AC6422-4931-F148-9846-04DBEE922FE0}"/>
                </a:ext>
              </a:extLst>
            </p:cNvPr>
            <p:cNvSpPr>
              <a:spLocks/>
            </p:cNvSpPr>
            <p:nvPr/>
          </p:nvSpPr>
          <p:spPr bwMode="auto">
            <a:xfrm rot="10800000">
              <a:off x="511233" y="949654"/>
              <a:ext cx="77099" cy="2887547"/>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solidFill>
                  <a:srgbClr val="1D516C"/>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29" name="Picture 28">
            <a:extLst>
              <a:ext uri="{FF2B5EF4-FFF2-40B4-BE49-F238E27FC236}">
                <a16:creationId xmlns:a16="http://schemas.microsoft.com/office/drawing/2014/main" id="{87079198-77D7-4F44-8756-233008896A76}"/>
              </a:ext>
            </a:extLst>
          </p:cNvPr>
          <p:cNvPicPr>
            <a:picLocks noChangeAspect="1"/>
          </p:cNvPicPr>
          <p:nvPr/>
        </p:nvPicPr>
        <p:blipFill>
          <a:blip r:embed="rId3"/>
          <a:stretch>
            <a:fillRect/>
          </a:stretch>
        </p:blipFill>
        <p:spPr>
          <a:xfrm>
            <a:off x="3366441" y="660678"/>
            <a:ext cx="5229154" cy="3290454"/>
          </a:xfrm>
          <a:prstGeom prst="rect">
            <a:avLst/>
          </a:prstGeom>
        </p:spPr>
      </p:pic>
      <p:sp>
        <p:nvSpPr>
          <p:cNvPr id="31" name="Title 1">
            <a:extLst>
              <a:ext uri="{FF2B5EF4-FFF2-40B4-BE49-F238E27FC236}">
                <a16:creationId xmlns:a16="http://schemas.microsoft.com/office/drawing/2014/main" id="{48AE1F95-B245-144B-8BA9-396777DF6C3A}"/>
              </a:ext>
            </a:extLst>
          </p:cNvPr>
          <p:cNvSpPr>
            <a:spLocks noGrp="1"/>
          </p:cNvSpPr>
          <p:nvPr>
            <p:ph type="title"/>
          </p:nvPr>
        </p:nvSpPr>
        <p:spPr>
          <a:xfrm>
            <a:off x="342900" y="114936"/>
            <a:ext cx="8444663" cy="545741"/>
          </a:xfrm>
        </p:spPr>
        <p:txBody>
          <a:bodyPr/>
          <a:lstStyle/>
          <a:p>
            <a:pPr>
              <a:defRPr/>
            </a:pPr>
            <a:r>
              <a:rPr lang="en-US" altLang="en-US" sz="2500" dirty="0">
                <a:solidFill>
                  <a:srgbClr val="FFFFFF"/>
                </a:solidFill>
              </a:rPr>
              <a:t>Access Pattern: </a:t>
            </a:r>
            <a:r>
              <a:rPr lang="en-US" altLang="en-US" sz="2000" dirty="0">
                <a:solidFill>
                  <a:srgbClr val="FFFFFF"/>
                </a:solidFill>
              </a:rPr>
              <a:t>logs for a given operator between two dates</a:t>
            </a:r>
            <a:endParaRPr lang="en-US" altLang="en-US" sz="2500" dirty="0">
              <a:solidFill>
                <a:srgbClr val="FFFFFF"/>
              </a:solidFill>
            </a:endParaRPr>
          </a:p>
        </p:txBody>
      </p:sp>
      <p:sp>
        <p:nvSpPr>
          <p:cNvPr id="32" name="Content Placeholder 2">
            <a:extLst>
              <a:ext uri="{FF2B5EF4-FFF2-40B4-BE49-F238E27FC236}">
                <a16:creationId xmlns:a16="http://schemas.microsoft.com/office/drawing/2014/main" id="{9CD52EB9-46A1-0B4C-8B63-EBCC647F0F56}"/>
              </a:ext>
            </a:extLst>
          </p:cNvPr>
          <p:cNvSpPr>
            <a:spLocks noGrp="1"/>
          </p:cNvSpPr>
          <p:nvPr>
            <p:ph sz="half" idx="1"/>
          </p:nvPr>
        </p:nvSpPr>
        <p:spPr>
          <a:xfrm>
            <a:off x="166323" y="1614917"/>
            <a:ext cx="3551435" cy="1321998"/>
          </a:xfrm>
        </p:spPr>
        <p:txBody>
          <a:bodyPr>
            <a:normAutofit lnSpcReduction="10000"/>
          </a:bodyPr>
          <a:lstStyle/>
          <a:p>
            <a:pPr lvl="0">
              <a:spcBef>
                <a:spcPct val="0"/>
              </a:spcBef>
              <a:defRPr/>
            </a:pPr>
            <a:r>
              <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SELECT * FROM </a:t>
            </a:r>
            <a:r>
              <a:rPr lang="en-US" altLang="en-US" sz="1400" dirty="0">
                <a:latin typeface="Amazon Ember" panose="020B0603020204020204" pitchFamily="34" charset="0"/>
                <a:ea typeface="Amazon Ember" panose="020B0603020204020204" pitchFamily="34" charset="0"/>
                <a:cs typeface="Amazon Ember" panose="020B0603020204020204" pitchFamily="34" charset="0"/>
              </a:rPr>
              <a:t>GSI–Operator</a:t>
            </a:r>
            <a:endPar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lvl="0">
              <a:spcBef>
                <a:spcPct val="0"/>
              </a:spcBef>
              <a:defRPr/>
            </a:pPr>
            <a:r>
              <a:rPr lang="en-US" alt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WHERE</a:t>
            </a:r>
            <a:r>
              <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Operator = ‘Liz' </a:t>
            </a:r>
          </a:p>
          <a:p>
            <a:pPr lvl="0">
              <a:spcBef>
                <a:spcPct val="0"/>
              </a:spcBef>
              <a:defRPr/>
            </a:pPr>
            <a:r>
              <a:rPr lang="en-US" alt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ORDER BY</a:t>
            </a:r>
            <a:r>
              <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Date </a:t>
            </a:r>
            <a:r>
              <a:rPr lang="en-US" alt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DESC</a:t>
            </a:r>
          </a:p>
          <a:p>
            <a:pPr lvl="0">
              <a:spcBef>
                <a:spcPct val="0"/>
              </a:spcBef>
              <a:defRPr/>
            </a:pPr>
            <a:r>
              <a:rPr lang="en-US" alt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BETWEEN</a:t>
            </a:r>
          </a:p>
          <a:p>
            <a:pPr lvl="0">
              <a:spcBef>
                <a:spcPct val="0"/>
              </a:spcBef>
              <a:defRPr/>
            </a:pPr>
            <a:r>
              <a:rPr lang="en-US" alt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Date=‘</a:t>
            </a:r>
            <a:r>
              <a:rPr lang="en-GB" sz="1400" dirty="0">
                <a:latin typeface="Amazon Ember" panose="020B0603020204020204" pitchFamily="34" charset="0"/>
                <a:ea typeface="Amazon Ember" panose="020B0603020204020204" pitchFamily="34" charset="0"/>
                <a:cs typeface="Amazon Ember" panose="020B0603020204020204" pitchFamily="34" charset="0"/>
              </a:rPr>
              <a:t>2020-04-20’ AND </a:t>
            </a:r>
          </a:p>
          <a:p>
            <a:pPr lvl="0">
              <a:spcBef>
                <a:spcPct val="0"/>
              </a:spcBef>
              <a:defRPr/>
            </a:pPr>
            <a:r>
              <a:rPr lang="en-GB"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GB" sz="1400" dirty="0">
                <a:latin typeface="Amazon Ember" panose="020B0603020204020204" pitchFamily="34" charset="0"/>
                <a:ea typeface="Amazon Ember" panose="020B0603020204020204" pitchFamily="34" charset="0"/>
                <a:cs typeface="Amazon Ember" panose="020B0603020204020204" pitchFamily="34" charset="0"/>
              </a:rPr>
              <a:t>2020-04-25’</a:t>
            </a:r>
            <a:endParaRPr lang="en-US"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0"/>
              </a:spcBef>
              <a:defRPr/>
            </a:pPr>
            <a:endParaRPr lang="en-GB" sz="1200" dirty="0">
              <a:latin typeface="Amazon Ember" panose="020B0603020204020204" pitchFamily="34" charset="0"/>
              <a:ea typeface="Amazon Ember" panose="020B0603020204020204" pitchFamily="34" charset="0"/>
              <a:cs typeface="Amazon Ember" panose="020B0603020204020204" pitchFamily="34" charset="0"/>
            </a:endParaRPr>
          </a:p>
          <a:p>
            <a:pPr>
              <a:spcBef>
                <a:spcPts val="0"/>
              </a:spcBef>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SE" sz="1200" dirty="0"/>
          </a:p>
        </p:txBody>
      </p:sp>
      <p:grpSp>
        <p:nvGrpSpPr>
          <p:cNvPr id="7" name="Group 6">
            <a:extLst>
              <a:ext uri="{FF2B5EF4-FFF2-40B4-BE49-F238E27FC236}">
                <a16:creationId xmlns:a16="http://schemas.microsoft.com/office/drawing/2014/main" id="{3D71DF4D-50B9-244F-9244-ADF032CC85EF}"/>
              </a:ext>
            </a:extLst>
          </p:cNvPr>
          <p:cNvGrpSpPr/>
          <p:nvPr/>
        </p:nvGrpSpPr>
        <p:grpSpPr>
          <a:xfrm>
            <a:off x="217695" y="1672977"/>
            <a:ext cx="8339351" cy="1166477"/>
            <a:chOff x="217695" y="1672977"/>
            <a:chExt cx="8339351" cy="1166477"/>
          </a:xfrm>
        </p:grpSpPr>
        <p:sp>
          <p:nvSpPr>
            <p:cNvPr id="30" name="Rounded Rectangle 29">
              <a:extLst>
                <a:ext uri="{FF2B5EF4-FFF2-40B4-BE49-F238E27FC236}">
                  <a16:creationId xmlns:a16="http://schemas.microsoft.com/office/drawing/2014/main" id="{B6451938-F2DB-584D-88F0-AED568E9CC6A}"/>
                </a:ext>
              </a:extLst>
            </p:cNvPr>
            <p:cNvSpPr/>
            <p:nvPr/>
          </p:nvSpPr>
          <p:spPr>
            <a:xfrm>
              <a:off x="3366442" y="1672977"/>
              <a:ext cx="5190604" cy="1012808"/>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474746"/>
                </a:solidFill>
                <a:latin typeface="Arial"/>
              </a:endParaRPr>
            </a:p>
          </p:txBody>
        </p:sp>
        <p:sp>
          <p:nvSpPr>
            <p:cNvPr id="33" name="Rounded Rectangle 32">
              <a:extLst>
                <a:ext uri="{FF2B5EF4-FFF2-40B4-BE49-F238E27FC236}">
                  <a16:creationId xmlns:a16="http://schemas.microsoft.com/office/drawing/2014/main" id="{00B7F934-2312-0445-8171-50349E552A88}"/>
                </a:ext>
              </a:extLst>
            </p:cNvPr>
            <p:cNvSpPr/>
            <p:nvPr/>
          </p:nvSpPr>
          <p:spPr>
            <a:xfrm>
              <a:off x="217695" y="2214746"/>
              <a:ext cx="2405190" cy="624708"/>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474746"/>
                </a:solidFill>
                <a:latin typeface="Arial"/>
              </a:endParaRPr>
            </a:p>
          </p:txBody>
        </p:sp>
        <p:cxnSp>
          <p:nvCxnSpPr>
            <p:cNvPr id="34" name="Straight Arrow Connector 33">
              <a:extLst>
                <a:ext uri="{FF2B5EF4-FFF2-40B4-BE49-F238E27FC236}">
                  <a16:creationId xmlns:a16="http://schemas.microsoft.com/office/drawing/2014/main" id="{03F705F9-17D4-EA43-9E79-0174C97AF2AE}"/>
                </a:ext>
              </a:extLst>
            </p:cNvPr>
            <p:cNvCxnSpPr>
              <a:cxnSpLocks/>
            </p:cNvCxnSpPr>
            <p:nvPr/>
          </p:nvCxnSpPr>
          <p:spPr>
            <a:xfrm flipV="1">
              <a:off x="2622885" y="2105526"/>
              <a:ext cx="2081462" cy="114159"/>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05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E175A5-380D-BD40-9F0A-07B985FCBD57}"/>
              </a:ext>
            </a:extLst>
          </p:cNvPr>
          <p:cNvPicPr>
            <a:picLocks noChangeAspect="1"/>
          </p:cNvPicPr>
          <p:nvPr/>
        </p:nvPicPr>
        <p:blipFill>
          <a:blip r:embed="rId3"/>
          <a:stretch>
            <a:fillRect/>
          </a:stretch>
        </p:blipFill>
        <p:spPr>
          <a:xfrm>
            <a:off x="309465" y="1376488"/>
            <a:ext cx="4667250" cy="2936875"/>
          </a:xfrm>
          <a:prstGeom prst="rect">
            <a:avLst/>
          </a:prstGeom>
        </p:spPr>
      </p:pic>
      <p:sp>
        <p:nvSpPr>
          <p:cNvPr id="12" name="Title 1">
            <a:extLst>
              <a:ext uri="{FF2B5EF4-FFF2-40B4-BE49-F238E27FC236}">
                <a16:creationId xmlns:a16="http://schemas.microsoft.com/office/drawing/2014/main" id="{DDB8217A-1119-FD43-8AB9-2790FBD774BF}"/>
              </a:ext>
            </a:extLst>
          </p:cNvPr>
          <p:cNvSpPr>
            <a:spLocks noGrp="1"/>
          </p:cNvSpPr>
          <p:nvPr>
            <p:ph type="title"/>
          </p:nvPr>
        </p:nvSpPr>
        <p:spPr>
          <a:xfrm>
            <a:off x="342900" y="114936"/>
            <a:ext cx="8444663" cy="545741"/>
          </a:xfrm>
        </p:spPr>
        <p:txBody>
          <a:bodyPr/>
          <a:lstStyle/>
          <a:p>
            <a:pPr>
              <a:defRPr/>
            </a:pPr>
            <a:r>
              <a:rPr lang="en-US" altLang="en-US" sz="2500" dirty="0">
                <a:solidFill>
                  <a:srgbClr val="FFFFFF"/>
                </a:solidFill>
              </a:rPr>
              <a:t>Access Pattern: </a:t>
            </a:r>
            <a:br>
              <a:rPr lang="en-US" altLang="en-US" sz="2500" dirty="0">
                <a:solidFill>
                  <a:srgbClr val="FFFFFF"/>
                </a:solidFill>
              </a:rPr>
            </a:br>
            <a:r>
              <a:rPr lang="en-US" altLang="en-US" sz="2000" dirty="0">
                <a:solidFill>
                  <a:srgbClr val="FFFFFF"/>
                </a:solidFill>
              </a:rPr>
              <a:t>Fetch all escalated device logs for a given </a:t>
            </a:r>
            <a:r>
              <a:rPr lang="en-US" altLang="en-US" sz="2000" i="1" dirty="0">
                <a:solidFill>
                  <a:srgbClr val="FFFFFF"/>
                </a:solidFill>
              </a:rPr>
              <a:t>supervisor</a:t>
            </a:r>
            <a:endParaRPr lang="en-US" altLang="en-US" sz="2500" i="1" dirty="0">
              <a:solidFill>
                <a:srgbClr val="FFFFFF"/>
              </a:solidFill>
            </a:endParaRPr>
          </a:p>
        </p:txBody>
      </p:sp>
      <p:grpSp>
        <p:nvGrpSpPr>
          <p:cNvPr id="13" name="Group 12">
            <a:extLst>
              <a:ext uri="{FF2B5EF4-FFF2-40B4-BE49-F238E27FC236}">
                <a16:creationId xmlns:a16="http://schemas.microsoft.com/office/drawing/2014/main" id="{578D5D21-F3DF-C44B-9477-A9AE2CF3E539}"/>
              </a:ext>
            </a:extLst>
          </p:cNvPr>
          <p:cNvGrpSpPr/>
          <p:nvPr/>
        </p:nvGrpSpPr>
        <p:grpSpPr>
          <a:xfrm>
            <a:off x="-35111" y="1297768"/>
            <a:ext cx="383132" cy="3094315"/>
            <a:chOff x="35721" y="750869"/>
            <a:chExt cx="383131" cy="3094315"/>
          </a:xfrm>
        </p:grpSpPr>
        <p:sp>
          <p:nvSpPr>
            <p:cNvPr id="14" name="TextBox 29">
              <a:extLst>
                <a:ext uri="{FF2B5EF4-FFF2-40B4-BE49-F238E27FC236}">
                  <a16:creationId xmlns:a16="http://schemas.microsoft.com/office/drawing/2014/main" id="{7AEDF38B-0289-584C-857E-6C3291ED4795}"/>
                </a:ext>
              </a:extLst>
            </p:cNvPr>
            <p:cNvSpPr txBox="1">
              <a:spLocks noChangeArrowheads="1"/>
            </p:cNvSpPr>
            <p:nvPr/>
          </p:nvSpPr>
          <p:spPr bwMode="auto">
            <a:xfrm rot="16200000">
              <a:off x="-433799" y="2048695"/>
              <a:ext cx="1308371" cy="369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defRPr/>
              </a:pPr>
              <a:r>
                <a:rPr lang="en-US" altLang="en-US" sz="1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Base Table</a:t>
              </a:r>
            </a:p>
          </p:txBody>
        </p:sp>
        <p:sp>
          <p:nvSpPr>
            <p:cNvPr id="15" name="Right Bracket 14">
              <a:extLst>
                <a:ext uri="{FF2B5EF4-FFF2-40B4-BE49-F238E27FC236}">
                  <a16:creationId xmlns:a16="http://schemas.microsoft.com/office/drawing/2014/main" id="{9823CE86-C9E0-1340-BEAC-748252CAD15E}"/>
                </a:ext>
              </a:extLst>
            </p:cNvPr>
            <p:cNvSpPr>
              <a:spLocks/>
            </p:cNvSpPr>
            <p:nvPr/>
          </p:nvSpPr>
          <p:spPr bwMode="auto">
            <a:xfrm rot="10800000">
              <a:off x="341741" y="750869"/>
              <a:ext cx="77111" cy="3094315"/>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solidFill>
                  <a:srgbClr val="1D516C"/>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6" name="Group 15">
            <a:extLst>
              <a:ext uri="{FF2B5EF4-FFF2-40B4-BE49-F238E27FC236}">
                <a16:creationId xmlns:a16="http://schemas.microsoft.com/office/drawing/2014/main" id="{42F1B8AD-5C36-4146-BC7E-E396C2AD1898}"/>
              </a:ext>
            </a:extLst>
          </p:cNvPr>
          <p:cNvGrpSpPr/>
          <p:nvPr/>
        </p:nvGrpSpPr>
        <p:grpSpPr>
          <a:xfrm rot="5400000">
            <a:off x="6544029" y="-546274"/>
            <a:ext cx="369332" cy="2936874"/>
            <a:chOff x="-44614" y="833485"/>
            <a:chExt cx="369332" cy="2887547"/>
          </a:xfrm>
        </p:grpSpPr>
        <p:sp>
          <p:nvSpPr>
            <p:cNvPr id="17" name="TextBox 16">
              <a:extLst>
                <a:ext uri="{FF2B5EF4-FFF2-40B4-BE49-F238E27FC236}">
                  <a16:creationId xmlns:a16="http://schemas.microsoft.com/office/drawing/2014/main" id="{7E651387-9FC5-1F4B-B55E-00EC9E4CA428}"/>
                </a:ext>
              </a:extLst>
            </p:cNvPr>
            <p:cNvSpPr txBox="1">
              <a:spLocks noChangeArrowheads="1"/>
            </p:cNvSpPr>
            <p:nvPr/>
          </p:nvSpPr>
          <p:spPr bwMode="auto">
            <a:xfrm rot="16200000">
              <a:off x="-713553" y="2166656"/>
              <a:ext cx="170720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defRPr/>
              </a:pPr>
              <a:r>
                <a:rPr lang="en-US" altLang="en-US" sz="1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GSI-Supervisor</a:t>
              </a:r>
            </a:p>
          </p:txBody>
        </p:sp>
        <p:sp>
          <p:nvSpPr>
            <p:cNvPr id="18" name="Right Bracket 17">
              <a:extLst>
                <a:ext uri="{FF2B5EF4-FFF2-40B4-BE49-F238E27FC236}">
                  <a16:creationId xmlns:a16="http://schemas.microsoft.com/office/drawing/2014/main" id="{656380C0-A91D-C742-8416-1BC04CD4C469}"/>
                </a:ext>
              </a:extLst>
            </p:cNvPr>
            <p:cNvSpPr>
              <a:spLocks/>
            </p:cNvSpPr>
            <p:nvPr/>
          </p:nvSpPr>
          <p:spPr bwMode="auto">
            <a:xfrm rot="10800000">
              <a:off x="244768" y="833485"/>
              <a:ext cx="62046" cy="2887547"/>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solidFill>
                  <a:srgbClr val="1D516C"/>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9" name="Rounded Rectangle 18">
            <a:extLst>
              <a:ext uri="{FF2B5EF4-FFF2-40B4-BE49-F238E27FC236}">
                <a16:creationId xmlns:a16="http://schemas.microsoft.com/office/drawing/2014/main" id="{C02FD4FE-3A15-CB4B-BA6C-33CE1E258C87}"/>
              </a:ext>
            </a:extLst>
          </p:cNvPr>
          <p:cNvSpPr/>
          <p:nvPr/>
        </p:nvSpPr>
        <p:spPr>
          <a:xfrm>
            <a:off x="4324660" y="4021668"/>
            <a:ext cx="621387" cy="292930"/>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474746"/>
              </a:solidFill>
              <a:latin typeface="Arial"/>
            </a:endParaRPr>
          </a:p>
        </p:txBody>
      </p:sp>
      <p:cxnSp>
        <p:nvCxnSpPr>
          <p:cNvPr id="20" name="Straight Arrow Connector 19">
            <a:extLst>
              <a:ext uri="{FF2B5EF4-FFF2-40B4-BE49-F238E27FC236}">
                <a16:creationId xmlns:a16="http://schemas.microsoft.com/office/drawing/2014/main" id="{D0F728EB-5F9D-484D-9D3E-85545712464E}"/>
              </a:ext>
            </a:extLst>
          </p:cNvPr>
          <p:cNvCxnSpPr>
            <a:cxnSpLocks/>
            <a:stCxn id="19" idx="0"/>
            <a:endCxn id="22" idx="2"/>
          </p:cNvCxnSpPr>
          <p:nvPr/>
        </p:nvCxnSpPr>
        <p:spPr>
          <a:xfrm flipV="1">
            <a:off x="4635354" y="1753737"/>
            <a:ext cx="262386" cy="226793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76B56D34-B6B1-3E4D-82BC-CB1FFA063539}"/>
              </a:ext>
            </a:extLst>
          </p:cNvPr>
          <p:cNvPicPr>
            <a:picLocks noChangeAspect="1"/>
          </p:cNvPicPr>
          <p:nvPr/>
        </p:nvPicPr>
        <p:blipFill>
          <a:blip r:embed="rId4"/>
          <a:stretch>
            <a:fillRect/>
          </a:stretch>
        </p:blipFill>
        <p:spPr>
          <a:xfrm>
            <a:off x="4247548" y="1167119"/>
            <a:ext cx="4730750" cy="587375"/>
          </a:xfrm>
          <a:prstGeom prst="rect">
            <a:avLst/>
          </a:prstGeom>
        </p:spPr>
      </p:pic>
      <p:sp>
        <p:nvSpPr>
          <p:cNvPr id="22" name="Rounded Rectangle 21">
            <a:extLst>
              <a:ext uri="{FF2B5EF4-FFF2-40B4-BE49-F238E27FC236}">
                <a16:creationId xmlns:a16="http://schemas.microsoft.com/office/drawing/2014/main" id="{28B21E1B-0BAE-DB48-879E-84B4B73E8081}"/>
              </a:ext>
            </a:extLst>
          </p:cNvPr>
          <p:cNvSpPr/>
          <p:nvPr/>
        </p:nvSpPr>
        <p:spPr>
          <a:xfrm>
            <a:off x="4249814" y="1452270"/>
            <a:ext cx="1295853" cy="301467"/>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474746"/>
              </a:solidFill>
              <a:latin typeface="Arial"/>
            </a:endParaRPr>
          </a:p>
        </p:txBody>
      </p:sp>
      <p:sp>
        <p:nvSpPr>
          <p:cNvPr id="23" name="Content Placeholder 2">
            <a:extLst>
              <a:ext uri="{FF2B5EF4-FFF2-40B4-BE49-F238E27FC236}">
                <a16:creationId xmlns:a16="http://schemas.microsoft.com/office/drawing/2014/main" id="{D6A774A8-020F-494F-B384-88F9B8E71607}"/>
              </a:ext>
            </a:extLst>
          </p:cNvPr>
          <p:cNvSpPr txBox="1">
            <a:spLocks/>
          </p:cNvSpPr>
          <p:nvPr/>
        </p:nvSpPr>
        <p:spPr>
          <a:xfrm>
            <a:off x="5364521" y="2088651"/>
            <a:ext cx="3241896" cy="2600712"/>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800"/>
              </a:spcAft>
              <a:defRPr/>
            </a:pPr>
            <a:r>
              <a:rPr lang="en-US" sz="20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Sparse GSI: Only items that match the GSI index are projected.</a:t>
            </a:r>
          </a:p>
          <a:p>
            <a:pPr>
              <a:spcBef>
                <a:spcPts val="0"/>
              </a:spcBef>
              <a:spcAft>
                <a:spcPts val="1800"/>
              </a:spcAft>
              <a:defRPr/>
            </a:pPr>
            <a:br>
              <a:rPr lang="en-US" sz="20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20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Good for:</a:t>
            </a:r>
            <a:br>
              <a:rPr lang="en-US" sz="20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‘Needle in the haystack’</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Cost effective ‘scans’</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Item management</a:t>
            </a:r>
          </a:p>
        </p:txBody>
      </p:sp>
    </p:spTree>
    <p:extLst>
      <p:ext uri="{BB962C8B-B14F-4D97-AF65-F5344CB8AC3E}">
        <p14:creationId xmlns:p14="http://schemas.microsoft.com/office/powerpoint/2010/main" val="9063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496FD1-AADC-1241-BDEF-9C9411699EB3}"/>
              </a:ext>
            </a:extLst>
          </p:cNvPr>
          <p:cNvPicPr>
            <a:picLocks noChangeAspect="1"/>
          </p:cNvPicPr>
          <p:nvPr/>
        </p:nvPicPr>
        <p:blipFill>
          <a:blip r:embed="rId3"/>
          <a:stretch>
            <a:fillRect/>
          </a:stretch>
        </p:blipFill>
        <p:spPr>
          <a:xfrm>
            <a:off x="2956744" y="660401"/>
            <a:ext cx="5987964" cy="4006850"/>
          </a:xfrm>
          <a:prstGeom prst="rect">
            <a:avLst/>
          </a:prstGeom>
        </p:spPr>
      </p:pic>
      <p:sp>
        <p:nvSpPr>
          <p:cNvPr id="18" name="Title 1"/>
          <p:cNvSpPr>
            <a:spLocks noGrp="1"/>
          </p:cNvSpPr>
          <p:nvPr>
            <p:ph type="title"/>
          </p:nvPr>
        </p:nvSpPr>
        <p:spPr>
          <a:xfrm>
            <a:off x="4377268" y="85663"/>
            <a:ext cx="3428500" cy="546100"/>
          </a:xfrm>
        </p:spPr>
        <p:txBody>
          <a:bodyPr/>
          <a:lstStyle/>
          <a:p>
            <a:pPr algn="ctr" eaLnBrk="1" hangingPunct="1"/>
            <a:r>
              <a:rPr lang="en-US" altLang="en-US" sz="3200" dirty="0">
                <a:latin typeface="Amazon Ember" panose="020B0603020204020204" pitchFamily="34" charset="0"/>
                <a:ea typeface="Amazon Ember" panose="020B0603020204020204" pitchFamily="34" charset="0"/>
                <a:cs typeface="Amazon Ember" panose="020B0603020204020204" pitchFamily="34" charset="0"/>
              </a:rPr>
              <a:t>Filter Expressions</a:t>
            </a:r>
          </a:p>
        </p:txBody>
      </p:sp>
      <p:sp>
        <p:nvSpPr>
          <p:cNvPr id="20" name="Content Placeholder 2">
            <a:extLst>
              <a:ext uri="{FF2B5EF4-FFF2-40B4-BE49-F238E27FC236}">
                <a16:creationId xmlns:a16="http://schemas.microsoft.com/office/drawing/2014/main" id="{1D84EF49-07D0-F949-8633-C850370AACCE}"/>
              </a:ext>
            </a:extLst>
          </p:cNvPr>
          <p:cNvSpPr txBox="1">
            <a:spLocks/>
          </p:cNvSpPr>
          <p:nvPr/>
        </p:nvSpPr>
        <p:spPr>
          <a:xfrm>
            <a:off x="144204" y="577805"/>
            <a:ext cx="2526973" cy="2000548"/>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ts val="0"/>
              </a:spcBef>
              <a:spcAft>
                <a:spcPts val="1800"/>
              </a:spcAft>
              <a:buClrTx/>
              <a:buSzTx/>
              <a:tabLst/>
              <a:defRPr/>
            </a:pPr>
            <a:r>
              <a:rPr kumimoji="0" lang="en-US" sz="20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Access Pattern:</a:t>
            </a:r>
            <a:br>
              <a:rPr kumimoji="0" lang="en-US" sz="18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By: user, date, &amp; status</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20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Design Model:</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High Cardinality PK</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Sorted by Time</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Filtered by Status</a:t>
            </a:r>
          </a:p>
        </p:txBody>
      </p:sp>
      <p:sp>
        <p:nvSpPr>
          <p:cNvPr id="26" name="TextBox 8">
            <a:extLst>
              <a:ext uri="{FF2B5EF4-FFF2-40B4-BE49-F238E27FC236}">
                <a16:creationId xmlns:a16="http://schemas.microsoft.com/office/drawing/2014/main" id="{34B99F61-2ED0-2741-9852-721B07F22644}"/>
              </a:ext>
            </a:extLst>
          </p:cNvPr>
          <p:cNvSpPr txBox="1">
            <a:spLocks noChangeArrowheads="1"/>
          </p:cNvSpPr>
          <p:nvPr/>
        </p:nvSpPr>
        <p:spPr bwMode="auto">
          <a:xfrm>
            <a:off x="111800" y="3153336"/>
            <a:ext cx="2956744"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ourier New" panose="02070309020205020404" pitchFamily="49" charset="0"/>
                <a:ea typeface="MS PGothic" panose="020B0600070205080204" pitchFamily="34" charset="-128"/>
                <a:cs typeface="Courier New" panose="02070309020205020404" pitchFamily="49" charset="0"/>
              </a:rPr>
              <a:t>SELECT * FROM Table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ourier New" panose="02070309020205020404" pitchFamily="49" charset="0"/>
                <a:ea typeface="MS PGothic" panose="020B0600070205080204" pitchFamily="34" charset="-128"/>
                <a:cs typeface="Courier New" panose="02070309020205020404" pitchFamily="49" charset="0"/>
              </a:rPr>
              <a:t>WHERE </a:t>
            </a:r>
            <a:r>
              <a:rPr kumimoji="0" lang="en-US" altLang="en-US" sz="1400" b="1" i="0" u="none" strike="noStrike" kern="1200" cap="none" spc="0" normalizeH="0" baseline="0" noProof="0" dirty="0" err="1">
                <a:ln>
                  <a:noFill/>
                </a:ln>
                <a:solidFill>
                  <a:srgbClr val="FFFFFF"/>
                </a:solidFill>
                <a:effectLst/>
                <a:uLnTx/>
                <a:uFillTx/>
                <a:latin typeface="Courier New" panose="02070309020205020404" pitchFamily="49" charset="0"/>
                <a:ea typeface="MS PGothic" panose="020B0600070205080204" pitchFamily="34" charset="-128"/>
                <a:cs typeface="Courier New" panose="02070309020205020404" pitchFamily="49" charset="0"/>
              </a:rPr>
              <a:t>CustomerID</a:t>
            </a:r>
            <a:r>
              <a:rPr kumimoji="0" lang="en-US" altLang="en-US" sz="1400" b="1" i="0" u="none" strike="noStrike" kern="1200" cap="none" spc="0" normalizeH="0" baseline="0" noProof="0" dirty="0">
                <a:ln>
                  <a:noFill/>
                </a:ln>
                <a:solidFill>
                  <a:srgbClr val="FFFFFF"/>
                </a:solidFill>
                <a:effectLst/>
                <a:uLnTx/>
                <a:uFillTx/>
                <a:latin typeface="Courier New" panose="02070309020205020404" pitchFamily="49" charset="0"/>
                <a:ea typeface="MS PGothic" panose="020B0600070205080204" pitchFamily="34" charset="-128"/>
                <a:cs typeface="Courier New" panose="02070309020205020404" pitchFamily="49" charset="0"/>
              </a:rPr>
              <a:t> = ‘Sue' </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ourier New" panose="02070309020205020404" pitchFamily="49" charset="0"/>
                <a:ea typeface="MS PGothic" panose="020B0600070205080204" pitchFamily="34" charset="-128"/>
                <a:cs typeface="Courier New" panose="02070309020205020404" pitchFamily="49" charset="0"/>
              </a:rPr>
              <a:t>ORDER BY Date DESC</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Courier New" panose="02070309020205020404" pitchFamily="49" charset="0"/>
                <a:ea typeface="MS PGothic" panose="020B0600070205080204" pitchFamily="34" charset="-128"/>
                <a:cs typeface="Courier New" panose="02070309020205020404" pitchFamily="49" charset="0"/>
              </a:rPr>
              <a:t>FILTER ON Status=‘Active'</a:t>
            </a:r>
          </a:p>
        </p:txBody>
      </p:sp>
      <p:grpSp>
        <p:nvGrpSpPr>
          <p:cNvPr id="5" name="Group 4">
            <a:extLst>
              <a:ext uri="{FF2B5EF4-FFF2-40B4-BE49-F238E27FC236}">
                <a16:creationId xmlns:a16="http://schemas.microsoft.com/office/drawing/2014/main" id="{DBD7C6D0-87BE-054F-93DD-379A2D4AB4EB}"/>
              </a:ext>
            </a:extLst>
          </p:cNvPr>
          <p:cNvGrpSpPr/>
          <p:nvPr/>
        </p:nvGrpSpPr>
        <p:grpSpPr>
          <a:xfrm>
            <a:off x="1841033" y="2408197"/>
            <a:ext cx="7103674" cy="2259053"/>
            <a:chOff x="1841033" y="2408197"/>
            <a:chExt cx="7103674" cy="2259053"/>
          </a:xfrm>
        </p:grpSpPr>
        <p:grpSp>
          <p:nvGrpSpPr>
            <p:cNvPr id="63" name="Group 62">
              <a:extLst>
                <a:ext uri="{FF2B5EF4-FFF2-40B4-BE49-F238E27FC236}">
                  <a16:creationId xmlns:a16="http://schemas.microsoft.com/office/drawing/2014/main" id="{E48F3510-CC94-A74B-AF99-6366EA2D9F09}"/>
                </a:ext>
              </a:extLst>
            </p:cNvPr>
            <p:cNvGrpSpPr/>
            <p:nvPr/>
          </p:nvGrpSpPr>
          <p:grpSpPr>
            <a:xfrm>
              <a:off x="1841033" y="2408197"/>
              <a:ext cx="7103674" cy="2259053"/>
              <a:chOff x="1841033" y="2408197"/>
              <a:chExt cx="7103674" cy="2259053"/>
            </a:xfrm>
          </p:grpSpPr>
          <p:grpSp>
            <p:nvGrpSpPr>
              <p:cNvPr id="50" name="Group 49">
                <a:extLst>
                  <a:ext uri="{FF2B5EF4-FFF2-40B4-BE49-F238E27FC236}">
                    <a16:creationId xmlns:a16="http://schemas.microsoft.com/office/drawing/2014/main" id="{CDEEA09F-59DF-C243-8A9A-A9952E5CA0A5}"/>
                  </a:ext>
                </a:extLst>
              </p:cNvPr>
              <p:cNvGrpSpPr/>
              <p:nvPr/>
            </p:nvGrpSpPr>
            <p:grpSpPr>
              <a:xfrm>
                <a:off x="1841033" y="2408197"/>
                <a:ext cx="7103674" cy="2259053"/>
                <a:chOff x="1841033" y="2408197"/>
                <a:chExt cx="7103674" cy="2259053"/>
              </a:xfrm>
              <a:effectLst>
                <a:outerShdw blurRad="50800" dist="38100" dir="8100000" algn="tr" rotWithShape="0">
                  <a:prstClr val="black">
                    <a:alpha val="40000"/>
                  </a:prstClr>
                </a:outerShdw>
              </a:effectLst>
            </p:grpSpPr>
            <p:grpSp>
              <p:nvGrpSpPr>
                <p:cNvPr id="33" name="Group 32">
                  <a:extLst>
                    <a:ext uri="{FF2B5EF4-FFF2-40B4-BE49-F238E27FC236}">
                      <a16:creationId xmlns:a16="http://schemas.microsoft.com/office/drawing/2014/main" id="{43CB5B82-6E44-EA4D-BAA4-2A300116B709}"/>
                    </a:ext>
                  </a:extLst>
                </p:cNvPr>
                <p:cNvGrpSpPr/>
                <p:nvPr/>
              </p:nvGrpSpPr>
              <p:grpSpPr>
                <a:xfrm>
                  <a:off x="1841033" y="2624486"/>
                  <a:ext cx="7103674" cy="2042764"/>
                  <a:chOff x="1841033" y="2624486"/>
                  <a:chExt cx="7103674" cy="2042764"/>
                </a:xfrm>
              </p:grpSpPr>
              <p:sp>
                <p:nvSpPr>
                  <p:cNvPr id="23" name="Rounded Rectangle 22">
                    <a:extLst>
                      <a:ext uri="{FF2B5EF4-FFF2-40B4-BE49-F238E27FC236}">
                        <a16:creationId xmlns:a16="http://schemas.microsoft.com/office/drawing/2014/main" id="{BE67F40B-D703-2C44-B91E-80AA2C863F2C}"/>
                      </a:ext>
                    </a:extLst>
                  </p:cNvPr>
                  <p:cNvSpPr/>
                  <p:nvPr/>
                </p:nvSpPr>
                <p:spPr>
                  <a:xfrm>
                    <a:off x="6871447" y="2647156"/>
                    <a:ext cx="510682" cy="2020094"/>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Rounded Rectangle 30">
                    <a:extLst>
                      <a:ext uri="{FF2B5EF4-FFF2-40B4-BE49-F238E27FC236}">
                        <a16:creationId xmlns:a16="http://schemas.microsoft.com/office/drawing/2014/main" id="{437511C1-A2E0-474C-9030-813D404B14DC}"/>
                      </a:ext>
                    </a:extLst>
                  </p:cNvPr>
                  <p:cNvSpPr/>
                  <p:nvPr/>
                </p:nvSpPr>
                <p:spPr>
                  <a:xfrm>
                    <a:off x="2974778" y="2624486"/>
                    <a:ext cx="5969929" cy="696938"/>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2" name="TextBox 23">
                    <a:extLst>
                      <a:ext uri="{FF2B5EF4-FFF2-40B4-BE49-F238E27FC236}">
                        <a16:creationId xmlns:a16="http://schemas.microsoft.com/office/drawing/2014/main" id="{434631EE-F2F0-8741-945F-130DB00E14B1}"/>
                      </a:ext>
                    </a:extLst>
                  </p:cNvPr>
                  <p:cNvSpPr txBox="1">
                    <a:spLocks noChangeArrowheads="1"/>
                  </p:cNvSpPr>
                  <p:nvPr/>
                </p:nvSpPr>
                <p:spPr bwMode="auto">
                  <a:xfrm>
                    <a:off x="1841033" y="2732421"/>
                    <a:ext cx="111120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0" i="1"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Returned</a:t>
                    </a:r>
                  </a:p>
                </p:txBody>
              </p:sp>
              <p:cxnSp>
                <p:nvCxnSpPr>
                  <p:cNvPr id="27" name="Straight Arrow Connector 26">
                    <a:extLst>
                      <a:ext uri="{FF2B5EF4-FFF2-40B4-BE49-F238E27FC236}">
                        <a16:creationId xmlns:a16="http://schemas.microsoft.com/office/drawing/2014/main" id="{713DDA8F-E4E5-D74C-B88B-0E0B5DE44B6D}"/>
                      </a:ext>
                    </a:extLst>
                  </p:cNvPr>
                  <p:cNvCxnSpPr>
                    <a:cxnSpLocks/>
                  </p:cNvCxnSpPr>
                  <p:nvPr/>
                </p:nvCxnSpPr>
                <p:spPr>
                  <a:xfrm>
                    <a:off x="2490678" y="3025032"/>
                    <a:ext cx="2130205" cy="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9492F92C-A26C-3648-AA12-86EDC9E105E9}"/>
                    </a:ext>
                  </a:extLst>
                </p:cNvPr>
                <p:cNvCxnSpPr>
                  <a:cxnSpLocks/>
                </p:cNvCxnSpPr>
                <p:nvPr/>
              </p:nvCxnSpPr>
              <p:spPr>
                <a:xfrm>
                  <a:off x="2203858" y="2408197"/>
                  <a:ext cx="4661620" cy="658906"/>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6" name="Rounded Rectangle 55">
                <a:extLst>
                  <a:ext uri="{FF2B5EF4-FFF2-40B4-BE49-F238E27FC236}">
                    <a16:creationId xmlns:a16="http://schemas.microsoft.com/office/drawing/2014/main" id="{5FEC117D-1EDC-824D-88F5-617F603717D9}"/>
                  </a:ext>
                </a:extLst>
              </p:cNvPr>
              <p:cNvSpPr/>
              <p:nvPr/>
            </p:nvSpPr>
            <p:spPr>
              <a:xfrm>
                <a:off x="2974778" y="3968545"/>
                <a:ext cx="5969929" cy="696938"/>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cxnSp>
            <p:nvCxnSpPr>
              <p:cNvPr id="57" name="Straight Arrow Connector 56">
                <a:extLst>
                  <a:ext uri="{FF2B5EF4-FFF2-40B4-BE49-F238E27FC236}">
                    <a16:creationId xmlns:a16="http://schemas.microsoft.com/office/drawing/2014/main" id="{D5D326DA-7BE3-B24B-AEF7-D8D98B3005D2}"/>
                  </a:ext>
                </a:extLst>
              </p:cNvPr>
              <p:cNvCxnSpPr>
                <a:cxnSpLocks/>
              </p:cNvCxnSpPr>
              <p:nvPr/>
            </p:nvCxnSpPr>
            <p:spPr>
              <a:xfrm>
                <a:off x="2490678" y="3025032"/>
                <a:ext cx="2111930" cy="1254406"/>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4" name="Group 63">
              <a:extLst>
                <a:ext uri="{FF2B5EF4-FFF2-40B4-BE49-F238E27FC236}">
                  <a16:creationId xmlns:a16="http://schemas.microsoft.com/office/drawing/2014/main" id="{B086FF0F-285F-7144-8ECD-69961FF993B4}"/>
                </a:ext>
              </a:extLst>
            </p:cNvPr>
            <p:cNvGrpSpPr/>
            <p:nvPr/>
          </p:nvGrpSpPr>
          <p:grpSpPr>
            <a:xfrm>
              <a:off x="1931196" y="3660150"/>
              <a:ext cx="2772873" cy="905545"/>
              <a:chOff x="2083596" y="3804636"/>
              <a:chExt cx="2772873" cy="905545"/>
            </a:xfrm>
          </p:grpSpPr>
          <p:cxnSp>
            <p:nvCxnSpPr>
              <p:cNvPr id="66" name="Straight Arrow Connector 65">
                <a:extLst>
                  <a:ext uri="{FF2B5EF4-FFF2-40B4-BE49-F238E27FC236}">
                    <a16:creationId xmlns:a16="http://schemas.microsoft.com/office/drawing/2014/main" id="{F63EC92B-C209-B944-B2F0-9F3AB023D4EC}"/>
                  </a:ext>
                </a:extLst>
              </p:cNvPr>
              <p:cNvCxnSpPr>
                <a:cxnSpLocks/>
              </p:cNvCxnSpPr>
              <p:nvPr/>
            </p:nvCxnSpPr>
            <p:spPr>
              <a:xfrm flipV="1">
                <a:off x="2718256" y="3804636"/>
                <a:ext cx="2138213" cy="594615"/>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67" name="TextBox 23">
                <a:extLst>
                  <a:ext uri="{FF2B5EF4-FFF2-40B4-BE49-F238E27FC236}">
                    <a16:creationId xmlns:a16="http://schemas.microsoft.com/office/drawing/2014/main" id="{FC6746B4-D870-064D-B113-51E50BFA825A}"/>
                  </a:ext>
                </a:extLst>
              </p:cNvPr>
              <p:cNvSpPr txBox="1">
                <a:spLocks noChangeArrowheads="1"/>
              </p:cNvSpPr>
              <p:nvPr/>
            </p:nvSpPr>
            <p:spPr bwMode="auto">
              <a:xfrm>
                <a:off x="2083596" y="4340849"/>
                <a:ext cx="95090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0" i="1"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Filtered</a:t>
                </a:r>
              </a:p>
            </p:txBody>
          </p:sp>
        </p:grpSp>
      </p:grpSp>
      <p:sp>
        <p:nvSpPr>
          <p:cNvPr id="65" name="TextBox 64">
            <a:extLst>
              <a:ext uri="{FF2B5EF4-FFF2-40B4-BE49-F238E27FC236}">
                <a16:creationId xmlns:a16="http://schemas.microsoft.com/office/drawing/2014/main" id="{B42A04BB-A718-8445-9C8E-2B8751FA1C13}"/>
              </a:ext>
            </a:extLst>
          </p:cNvPr>
          <p:cNvSpPr txBox="1"/>
          <p:nvPr/>
        </p:nvSpPr>
        <p:spPr>
          <a:xfrm>
            <a:off x="426712" y="64910"/>
            <a:ext cx="2326919" cy="461665"/>
          </a:xfrm>
          <a:prstGeom prst="rect">
            <a:avLst/>
          </a:prstGeom>
          <a:noFill/>
        </p:spPr>
        <p:txBody>
          <a:bodyPr wrap="none" rtlCol="0">
            <a:spAutoFit/>
          </a:bodyPr>
          <a:lstStyle/>
          <a:p>
            <a:r>
              <a:rPr lang="en-US" sz="2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 Retail Cart</a:t>
            </a:r>
            <a:endParaRPr lang="en-US" sz="2400" dirty="0"/>
          </a:p>
        </p:txBody>
      </p:sp>
      <p:grpSp>
        <p:nvGrpSpPr>
          <p:cNvPr id="2" name="Group 1">
            <a:extLst>
              <a:ext uri="{FF2B5EF4-FFF2-40B4-BE49-F238E27FC236}">
                <a16:creationId xmlns:a16="http://schemas.microsoft.com/office/drawing/2014/main" id="{D3D2EC43-8322-6D4A-8E49-D0F0C0421298}"/>
              </a:ext>
            </a:extLst>
          </p:cNvPr>
          <p:cNvGrpSpPr/>
          <p:nvPr/>
        </p:nvGrpSpPr>
        <p:grpSpPr>
          <a:xfrm>
            <a:off x="2009861" y="1032755"/>
            <a:ext cx="5367759" cy="3650249"/>
            <a:chOff x="2009861" y="1032755"/>
            <a:chExt cx="5367759" cy="3650249"/>
          </a:xfrm>
        </p:grpSpPr>
        <p:grpSp>
          <p:nvGrpSpPr>
            <p:cNvPr id="46" name="Group 45">
              <a:extLst>
                <a:ext uri="{FF2B5EF4-FFF2-40B4-BE49-F238E27FC236}">
                  <a16:creationId xmlns:a16="http://schemas.microsoft.com/office/drawing/2014/main" id="{0ACC8CFD-562C-744C-A4F3-7B7CDBB270AC}"/>
                </a:ext>
              </a:extLst>
            </p:cNvPr>
            <p:cNvGrpSpPr/>
            <p:nvPr/>
          </p:nvGrpSpPr>
          <p:grpSpPr>
            <a:xfrm>
              <a:off x="2335621" y="1032755"/>
              <a:ext cx="2368448" cy="957410"/>
              <a:chOff x="2335621" y="1032755"/>
              <a:chExt cx="2368448" cy="957410"/>
            </a:xfrm>
            <a:effectLst>
              <a:outerShdw blurRad="50800" dist="38100" dir="8100000" algn="tr" rotWithShape="0">
                <a:prstClr val="black">
                  <a:alpha val="40000"/>
                </a:prstClr>
              </a:outerShdw>
            </a:effectLst>
          </p:grpSpPr>
          <p:sp>
            <p:nvSpPr>
              <p:cNvPr id="9" name="Rounded Rectangle 8"/>
              <p:cNvSpPr/>
              <p:nvPr/>
            </p:nvSpPr>
            <p:spPr>
              <a:xfrm>
                <a:off x="2974779" y="1032755"/>
                <a:ext cx="1729290" cy="957410"/>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cxnSp>
            <p:nvCxnSpPr>
              <p:cNvPr id="39" name="Straight Arrow Connector 38">
                <a:extLst>
                  <a:ext uri="{FF2B5EF4-FFF2-40B4-BE49-F238E27FC236}">
                    <a16:creationId xmlns:a16="http://schemas.microsoft.com/office/drawing/2014/main" id="{D1A7354C-13CC-FC4F-8FB5-1C66EA3F5D54}"/>
                  </a:ext>
                </a:extLst>
              </p:cNvPr>
              <p:cNvCxnSpPr>
                <a:cxnSpLocks/>
              </p:cNvCxnSpPr>
              <p:nvPr/>
            </p:nvCxnSpPr>
            <p:spPr>
              <a:xfrm flipV="1">
                <a:off x="2335621" y="1425388"/>
                <a:ext cx="621123" cy="396013"/>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EE385A81-CC1F-C542-8785-0AA0AE9C4FB0}"/>
                </a:ext>
              </a:extLst>
            </p:cNvPr>
            <p:cNvGrpSpPr/>
            <p:nvPr/>
          </p:nvGrpSpPr>
          <p:grpSpPr>
            <a:xfrm>
              <a:off x="2009861" y="1032756"/>
              <a:ext cx="4081657" cy="1064985"/>
              <a:chOff x="2009861" y="1032756"/>
              <a:chExt cx="4081657" cy="1064985"/>
            </a:xfrm>
            <a:effectLst>
              <a:outerShdw blurRad="50800" dist="38100" dir="8100000" algn="tr" rotWithShape="0">
                <a:prstClr val="black">
                  <a:alpha val="40000"/>
                </a:prstClr>
              </a:outerShdw>
            </a:effectLst>
          </p:grpSpPr>
          <p:sp>
            <p:nvSpPr>
              <p:cNvPr id="10" name="Rounded Rectangle 9"/>
              <p:cNvSpPr/>
              <p:nvPr/>
            </p:nvSpPr>
            <p:spPr>
              <a:xfrm>
                <a:off x="4704069" y="1032756"/>
                <a:ext cx="1387449" cy="957409"/>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cxnSp>
            <p:nvCxnSpPr>
              <p:cNvPr id="41" name="Straight Arrow Connector 40">
                <a:extLst>
                  <a:ext uri="{FF2B5EF4-FFF2-40B4-BE49-F238E27FC236}">
                    <a16:creationId xmlns:a16="http://schemas.microsoft.com/office/drawing/2014/main" id="{92735589-1B48-2844-8586-76030B4A0F51}"/>
                  </a:ext>
                </a:extLst>
              </p:cNvPr>
              <p:cNvCxnSpPr>
                <a:cxnSpLocks/>
                <a:endCxn id="10" idx="1"/>
              </p:cNvCxnSpPr>
              <p:nvPr/>
            </p:nvCxnSpPr>
            <p:spPr>
              <a:xfrm flipV="1">
                <a:off x="2009861" y="1511461"/>
                <a:ext cx="2694208" cy="58628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08989960-96E3-D643-8B51-E20799308559}"/>
                </a:ext>
              </a:extLst>
            </p:cNvPr>
            <p:cNvGrpSpPr/>
            <p:nvPr/>
          </p:nvGrpSpPr>
          <p:grpSpPr>
            <a:xfrm>
              <a:off x="2207905" y="1370081"/>
              <a:ext cx="5169715" cy="3312923"/>
              <a:chOff x="2207905" y="1370081"/>
              <a:chExt cx="5169715" cy="3312923"/>
            </a:xfrm>
          </p:grpSpPr>
          <p:sp>
            <p:nvSpPr>
              <p:cNvPr id="47" name="Rounded Rectangle 46">
                <a:extLst>
                  <a:ext uri="{FF2B5EF4-FFF2-40B4-BE49-F238E27FC236}">
                    <a16:creationId xmlns:a16="http://schemas.microsoft.com/office/drawing/2014/main" id="{66933338-832E-9F46-8F25-600FBBF80567}"/>
                  </a:ext>
                </a:extLst>
              </p:cNvPr>
              <p:cNvSpPr/>
              <p:nvPr/>
            </p:nvSpPr>
            <p:spPr>
              <a:xfrm>
                <a:off x="6866938" y="1370081"/>
                <a:ext cx="510682" cy="3312923"/>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cxnSp>
            <p:nvCxnSpPr>
              <p:cNvPr id="70" name="Straight Arrow Connector 69">
                <a:extLst>
                  <a:ext uri="{FF2B5EF4-FFF2-40B4-BE49-F238E27FC236}">
                    <a16:creationId xmlns:a16="http://schemas.microsoft.com/office/drawing/2014/main" id="{546C7624-05BA-FE48-A5B2-DB7D962157D2}"/>
                  </a:ext>
                </a:extLst>
              </p:cNvPr>
              <p:cNvCxnSpPr>
                <a:cxnSpLocks/>
              </p:cNvCxnSpPr>
              <p:nvPr/>
            </p:nvCxnSpPr>
            <p:spPr>
              <a:xfrm>
                <a:off x="2207905" y="2399651"/>
                <a:ext cx="4663070" cy="667387"/>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1330568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Title 1"/>
          <p:cNvSpPr>
            <a:spLocks noGrp="1"/>
          </p:cNvSpPr>
          <p:nvPr>
            <p:ph type="title"/>
          </p:nvPr>
        </p:nvSpPr>
        <p:spPr>
          <a:xfrm>
            <a:off x="116374" y="273511"/>
            <a:ext cx="8205788" cy="546100"/>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Composite Sort Key: </a:t>
            </a:r>
            <a:br>
              <a:rPr lang="en-US" altLang="en-US" dirty="0">
                <a:latin typeface="Amazon Ember" panose="020B0603020204020204" pitchFamily="34" charset="0"/>
                <a:ea typeface="Amazon Ember" panose="020B0603020204020204" pitchFamily="34" charset="0"/>
                <a:cs typeface="Amazon Ember" panose="020B0603020204020204" pitchFamily="34" charset="0"/>
              </a:rPr>
            </a:br>
            <a:r>
              <a:rPr lang="en-US" altLang="en-US" sz="2000" i="1" dirty="0">
                <a:latin typeface="Amazon Ember" panose="020B0603020204020204" pitchFamily="34" charset="0"/>
                <a:ea typeface="Amazon Ember" panose="020B0603020204020204" pitchFamily="34" charset="0"/>
                <a:cs typeface="Amazon Ember" panose="020B0603020204020204" pitchFamily="34" charset="0"/>
              </a:rPr>
              <a:t>	Concatenate general attribute prior to specific attribute</a:t>
            </a:r>
            <a:endParaRPr lang="en-US" altLang="en-US" i="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8115" name="TextBox 8"/>
          <p:cNvSpPr txBox="1">
            <a:spLocks noChangeArrowheads="1"/>
          </p:cNvSpPr>
          <p:nvPr/>
        </p:nvSpPr>
        <p:spPr bwMode="auto">
          <a:xfrm>
            <a:off x="1573352" y="2571750"/>
            <a:ext cx="45402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36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a:t>
            </a:r>
          </a:p>
        </p:txBody>
      </p:sp>
      <p:sp>
        <p:nvSpPr>
          <p:cNvPr id="88116" name="TextBox 9"/>
          <p:cNvSpPr txBox="1">
            <a:spLocks noChangeArrowheads="1"/>
          </p:cNvSpPr>
          <p:nvPr/>
        </p:nvSpPr>
        <p:spPr bwMode="auto">
          <a:xfrm>
            <a:off x="4472761" y="2571750"/>
            <a:ext cx="45402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36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a:t>
            </a:r>
          </a:p>
        </p:txBody>
      </p:sp>
      <p:pic>
        <p:nvPicPr>
          <p:cNvPr id="5" name="Picture 4">
            <a:extLst>
              <a:ext uri="{FF2B5EF4-FFF2-40B4-BE49-F238E27FC236}">
                <a16:creationId xmlns:a16="http://schemas.microsoft.com/office/drawing/2014/main" id="{361D017C-3205-7B48-8704-CDF0DF0D680F}"/>
              </a:ext>
            </a:extLst>
          </p:cNvPr>
          <p:cNvPicPr>
            <a:picLocks noChangeAspect="1"/>
          </p:cNvPicPr>
          <p:nvPr/>
        </p:nvPicPr>
        <p:blipFill>
          <a:blip r:embed="rId3"/>
          <a:stretch>
            <a:fillRect/>
          </a:stretch>
        </p:blipFill>
        <p:spPr>
          <a:xfrm>
            <a:off x="581890" y="1479776"/>
            <a:ext cx="991461" cy="2503033"/>
          </a:xfrm>
          <a:prstGeom prst="rect">
            <a:avLst/>
          </a:prstGeom>
        </p:spPr>
      </p:pic>
      <p:pic>
        <p:nvPicPr>
          <p:cNvPr id="8" name="Picture 7">
            <a:extLst>
              <a:ext uri="{FF2B5EF4-FFF2-40B4-BE49-F238E27FC236}">
                <a16:creationId xmlns:a16="http://schemas.microsoft.com/office/drawing/2014/main" id="{6E90892A-5109-C042-BFD9-7F251C3E9F38}"/>
              </a:ext>
            </a:extLst>
          </p:cNvPr>
          <p:cNvPicPr>
            <a:picLocks noChangeAspect="1"/>
          </p:cNvPicPr>
          <p:nvPr/>
        </p:nvPicPr>
        <p:blipFill>
          <a:blip r:embed="rId4"/>
          <a:stretch>
            <a:fillRect/>
          </a:stretch>
        </p:blipFill>
        <p:spPr>
          <a:xfrm>
            <a:off x="2212668" y="1564519"/>
            <a:ext cx="2006600" cy="2413000"/>
          </a:xfrm>
          <a:prstGeom prst="rect">
            <a:avLst/>
          </a:prstGeom>
        </p:spPr>
      </p:pic>
      <p:pic>
        <p:nvPicPr>
          <p:cNvPr id="10" name="Picture 9">
            <a:extLst>
              <a:ext uri="{FF2B5EF4-FFF2-40B4-BE49-F238E27FC236}">
                <a16:creationId xmlns:a16="http://schemas.microsoft.com/office/drawing/2014/main" id="{E127107E-0C77-CD4B-9D49-79DDC4825857}"/>
              </a:ext>
            </a:extLst>
          </p:cNvPr>
          <p:cNvPicPr>
            <a:picLocks noChangeAspect="1"/>
          </p:cNvPicPr>
          <p:nvPr/>
        </p:nvPicPr>
        <p:blipFill>
          <a:blip r:embed="rId5"/>
          <a:stretch>
            <a:fillRect/>
          </a:stretch>
        </p:blipFill>
        <p:spPr>
          <a:xfrm>
            <a:off x="5528162" y="1564519"/>
            <a:ext cx="2794000" cy="2349500"/>
          </a:xfrm>
          <a:prstGeom prst="rect">
            <a:avLst/>
          </a:prstGeom>
        </p:spPr>
      </p:pic>
    </p:spTree>
    <p:extLst>
      <p:ext uri="{BB962C8B-B14F-4D97-AF65-F5344CB8AC3E}">
        <p14:creationId xmlns:p14="http://schemas.microsoft.com/office/powerpoint/2010/main" val="3788419281"/>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CA9FD8-3C8B-834A-BE73-902DB80E08A2}"/>
              </a:ext>
            </a:extLst>
          </p:cNvPr>
          <p:cNvPicPr>
            <a:picLocks noChangeAspect="1"/>
          </p:cNvPicPr>
          <p:nvPr/>
        </p:nvPicPr>
        <p:blipFill>
          <a:blip r:embed="rId3"/>
          <a:stretch>
            <a:fillRect/>
          </a:stretch>
        </p:blipFill>
        <p:spPr>
          <a:xfrm>
            <a:off x="254131" y="716686"/>
            <a:ext cx="6540609" cy="3999524"/>
          </a:xfrm>
          <a:prstGeom prst="rect">
            <a:avLst/>
          </a:prstGeom>
        </p:spPr>
      </p:pic>
      <p:grpSp>
        <p:nvGrpSpPr>
          <p:cNvPr id="11" name="Group 10">
            <a:extLst>
              <a:ext uri="{FF2B5EF4-FFF2-40B4-BE49-F238E27FC236}">
                <a16:creationId xmlns:a16="http://schemas.microsoft.com/office/drawing/2014/main" id="{BDF0EE87-2D23-474B-9095-A69A26682708}"/>
              </a:ext>
            </a:extLst>
          </p:cNvPr>
          <p:cNvGrpSpPr/>
          <p:nvPr/>
        </p:nvGrpSpPr>
        <p:grpSpPr>
          <a:xfrm>
            <a:off x="2027282" y="654620"/>
            <a:ext cx="7010344" cy="4061589"/>
            <a:chOff x="2027282" y="654620"/>
            <a:chExt cx="7010344" cy="4061589"/>
          </a:xfrm>
        </p:grpSpPr>
        <p:sp>
          <p:nvSpPr>
            <p:cNvPr id="9" name="Rounded Rectangle 8"/>
            <p:cNvSpPr/>
            <p:nvPr/>
          </p:nvSpPr>
          <p:spPr>
            <a:xfrm>
              <a:off x="2027282" y="1080222"/>
              <a:ext cx="1912313" cy="3635987"/>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cxnSp>
          <p:nvCxnSpPr>
            <p:cNvPr id="19" name="Straight Arrow Connector 18"/>
            <p:cNvCxnSpPr>
              <a:cxnSpLocks/>
            </p:cNvCxnSpPr>
            <p:nvPr/>
          </p:nvCxnSpPr>
          <p:spPr>
            <a:xfrm flipH="1">
              <a:off x="4059253" y="1416451"/>
              <a:ext cx="3266429" cy="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89135" name="TextBox 20"/>
            <p:cNvSpPr txBox="1">
              <a:spLocks noChangeArrowheads="1"/>
            </p:cNvSpPr>
            <p:nvPr/>
          </p:nvSpPr>
          <p:spPr bwMode="auto">
            <a:xfrm>
              <a:off x="6948593" y="654620"/>
              <a:ext cx="2089033"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2700" b="0" i="0" u="none" strike="noStrike" kern="1200" cap="none" spc="0" normalizeH="0" baseline="0" noProof="0" dirty="0" err="1">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Status#Date</a:t>
              </a:r>
              <a:endParaRPr kumimoji="0" lang="en-US" altLang="en-US" sz="27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9136" name="TextBox 21"/>
            <p:cNvSpPr txBox="1">
              <a:spLocks noChangeArrowheads="1"/>
            </p:cNvSpPr>
            <p:nvPr/>
          </p:nvSpPr>
          <p:spPr bwMode="auto">
            <a:xfrm>
              <a:off x="7325681" y="1162451"/>
              <a:ext cx="1454150"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27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Sort key</a:t>
              </a:r>
            </a:p>
          </p:txBody>
        </p:sp>
      </p:grpSp>
      <p:grpSp>
        <p:nvGrpSpPr>
          <p:cNvPr id="2" name="Group 1">
            <a:extLst>
              <a:ext uri="{FF2B5EF4-FFF2-40B4-BE49-F238E27FC236}">
                <a16:creationId xmlns:a16="http://schemas.microsoft.com/office/drawing/2014/main" id="{2B1BEE85-DDD7-7C47-99A7-33B75E72921E}"/>
              </a:ext>
            </a:extLst>
          </p:cNvPr>
          <p:cNvGrpSpPr/>
          <p:nvPr/>
        </p:nvGrpSpPr>
        <p:grpSpPr>
          <a:xfrm>
            <a:off x="2001644" y="646502"/>
            <a:ext cx="7099628" cy="3412750"/>
            <a:chOff x="2001644" y="646502"/>
            <a:chExt cx="7099628" cy="3412750"/>
          </a:xfrm>
        </p:grpSpPr>
        <p:grpSp>
          <p:nvGrpSpPr>
            <p:cNvPr id="12" name="Group 11">
              <a:extLst>
                <a:ext uri="{FF2B5EF4-FFF2-40B4-BE49-F238E27FC236}">
                  <a16:creationId xmlns:a16="http://schemas.microsoft.com/office/drawing/2014/main" id="{D8486C3B-11E7-1841-A428-CC85AAF82155}"/>
                </a:ext>
              </a:extLst>
            </p:cNvPr>
            <p:cNvGrpSpPr/>
            <p:nvPr/>
          </p:nvGrpSpPr>
          <p:grpSpPr>
            <a:xfrm>
              <a:off x="4529272" y="646502"/>
              <a:ext cx="4572000" cy="1204862"/>
              <a:chOff x="4572000" y="1230690"/>
              <a:chExt cx="4572000" cy="1204862"/>
            </a:xfrm>
          </p:grpSpPr>
          <p:sp>
            <p:nvSpPr>
              <p:cNvPr id="30" name="Rounded Rectangle 29">
                <a:extLst>
                  <a:ext uri="{FF2B5EF4-FFF2-40B4-BE49-F238E27FC236}">
                    <a16:creationId xmlns:a16="http://schemas.microsoft.com/office/drawing/2014/main" id="{C2958C9D-AE45-3F4E-ABEE-CB01B9740D99}"/>
                  </a:ext>
                </a:extLst>
              </p:cNvPr>
              <p:cNvSpPr/>
              <p:nvPr/>
            </p:nvSpPr>
            <p:spPr>
              <a:xfrm>
                <a:off x="4572000" y="1230690"/>
                <a:ext cx="4572000" cy="1204862"/>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Box 12">
                <a:extLst>
                  <a:ext uri="{FF2B5EF4-FFF2-40B4-BE49-F238E27FC236}">
                    <a16:creationId xmlns:a16="http://schemas.microsoft.com/office/drawing/2014/main" id="{29C581DD-0E87-D641-81C0-7B315A440720}"/>
                  </a:ext>
                </a:extLst>
              </p:cNvPr>
              <p:cNvSpPr txBox="1">
                <a:spLocks noChangeArrowheads="1"/>
              </p:cNvSpPr>
              <p:nvPr/>
            </p:nvSpPr>
            <p:spPr bwMode="auto">
              <a:xfrm>
                <a:off x="4650012" y="1315604"/>
                <a:ext cx="4192173" cy="1077218"/>
              </a:xfrm>
              <a:prstGeom prst="rect">
                <a:avLst/>
              </a:prstGeom>
              <a:noFill/>
              <a:ln w="38100">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SELECT * FROM Table</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WHERE </a:t>
                </a:r>
                <a:r>
                  <a:rPr kumimoji="0" lang="en-US" altLang="en-US" sz="1600" b="1"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CustomerID</a:t>
                </a:r>
                <a:r>
                  <a:rPr kumimoji="0" lang="en-US" altLang="en-US" sz="16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 ‘Sue' </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AND </a:t>
                </a:r>
                <a:r>
                  <a:rPr kumimoji="0" lang="en-US" altLang="en-US" sz="1600" b="1"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Status#Date</a:t>
                </a:r>
                <a:r>
                  <a:rPr kumimoji="0" lang="en-US" altLang="en-US" sz="16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BEGINS_WITH ‘Active’</a:t>
                </a:r>
              </a:p>
              <a:p>
                <a:pPr lvl="0">
                  <a:spcBef>
                    <a:spcPct val="0"/>
                  </a:spcBef>
                  <a:defRPr/>
                </a:pPr>
                <a:r>
                  <a:rPr lang="en-US" altLang="en-US" sz="16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ORDER BY </a:t>
                </a:r>
                <a:r>
                  <a:rPr lang="en-US" altLang="en-US" sz="1600" b="1"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Status#Date</a:t>
                </a:r>
                <a:r>
                  <a:rPr lang="en-US" altLang="en-US" sz="16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DESC</a:t>
                </a:r>
                <a:endParaRPr kumimoji="0" lang="en-US" altLang="en-US" sz="16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2" name="Group 31">
              <a:extLst>
                <a:ext uri="{FF2B5EF4-FFF2-40B4-BE49-F238E27FC236}">
                  <a16:creationId xmlns:a16="http://schemas.microsoft.com/office/drawing/2014/main" id="{96B9AC99-9E85-D340-A376-933FCDA0CCFB}"/>
                </a:ext>
              </a:extLst>
            </p:cNvPr>
            <p:cNvGrpSpPr/>
            <p:nvPr/>
          </p:nvGrpSpPr>
          <p:grpSpPr>
            <a:xfrm>
              <a:off x="2001644" y="1255739"/>
              <a:ext cx="7035982" cy="2803513"/>
              <a:chOff x="2001644" y="1255739"/>
              <a:chExt cx="7035982" cy="2803513"/>
            </a:xfrm>
          </p:grpSpPr>
          <p:sp>
            <p:nvSpPr>
              <p:cNvPr id="33" name="Rounded Rectangle 32">
                <a:extLst>
                  <a:ext uri="{FF2B5EF4-FFF2-40B4-BE49-F238E27FC236}">
                    <a16:creationId xmlns:a16="http://schemas.microsoft.com/office/drawing/2014/main" id="{1945612C-EE19-B146-80B4-6DC1507838A0}"/>
                  </a:ext>
                </a:extLst>
              </p:cNvPr>
              <p:cNvSpPr/>
              <p:nvPr/>
            </p:nvSpPr>
            <p:spPr>
              <a:xfrm>
                <a:off x="2001644" y="2716448"/>
                <a:ext cx="519365" cy="1342804"/>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 name="Straight Arrow Connector 33">
                <a:extLst>
                  <a:ext uri="{FF2B5EF4-FFF2-40B4-BE49-F238E27FC236}">
                    <a16:creationId xmlns:a16="http://schemas.microsoft.com/office/drawing/2014/main" id="{53F90C71-0F5E-334C-94A1-FE15D468C97C}"/>
                  </a:ext>
                </a:extLst>
              </p:cNvPr>
              <p:cNvCxnSpPr>
                <a:cxnSpLocks/>
                <a:stCxn id="35" idx="1"/>
                <a:endCxn id="33" idx="3"/>
              </p:cNvCxnSpPr>
              <p:nvPr/>
            </p:nvCxnSpPr>
            <p:spPr>
              <a:xfrm flipH="1">
                <a:off x="2521009" y="1381323"/>
                <a:ext cx="3984855" cy="2006527"/>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ABCE8C4E-366D-3445-AF96-098C0477593C}"/>
                  </a:ext>
                </a:extLst>
              </p:cNvPr>
              <p:cNvSpPr/>
              <p:nvPr/>
            </p:nvSpPr>
            <p:spPr>
              <a:xfrm>
                <a:off x="6505864" y="1255739"/>
                <a:ext cx="2531762" cy="251168"/>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4" name="Group 13">
            <a:extLst>
              <a:ext uri="{FF2B5EF4-FFF2-40B4-BE49-F238E27FC236}">
                <a16:creationId xmlns:a16="http://schemas.microsoft.com/office/drawing/2014/main" id="{B0447EF8-06BD-554D-9B92-7882AD5A7877}"/>
              </a:ext>
            </a:extLst>
          </p:cNvPr>
          <p:cNvGrpSpPr/>
          <p:nvPr/>
        </p:nvGrpSpPr>
        <p:grpSpPr>
          <a:xfrm>
            <a:off x="2001645" y="2687361"/>
            <a:ext cx="6344603" cy="1368491"/>
            <a:chOff x="2001645" y="2687361"/>
            <a:chExt cx="6344603" cy="1368491"/>
          </a:xfrm>
        </p:grpSpPr>
        <p:grpSp>
          <p:nvGrpSpPr>
            <p:cNvPr id="36" name="Group 35">
              <a:extLst>
                <a:ext uri="{FF2B5EF4-FFF2-40B4-BE49-F238E27FC236}">
                  <a16:creationId xmlns:a16="http://schemas.microsoft.com/office/drawing/2014/main" id="{5493E312-0DA3-7D4F-BA53-F44CF0D95E5E}"/>
                </a:ext>
              </a:extLst>
            </p:cNvPr>
            <p:cNvGrpSpPr/>
            <p:nvPr/>
          </p:nvGrpSpPr>
          <p:grpSpPr>
            <a:xfrm>
              <a:off x="6794740" y="2687361"/>
              <a:ext cx="1551508" cy="990473"/>
              <a:chOff x="6794740" y="2687361"/>
              <a:chExt cx="1551508" cy="990473"/>
            </a:xfrm>
          </p:grpSpPr>
          <p:sp>
            <p:nvSpPr>
              <p:cNvPr id="37" name="TextBox 23">
                <a:extLst>
                  <a:ext uri="{FF2B5EF4-FFF2-40B4-BE49-F238E27FC236}">
                    <a16:creationId xmlns:a16="http://schemas.microsoft.com/office/drawing/2014/main" id="{D894DFF1-CF95-9045-AC91-4DF500ACCC57}"/>
                  </a:ext>
                </a:extLst>
              </p:cNvPr>
              <p:cNvSpPr txBox="1">
                <a:spLocks noChangeArrowheads="1"/>
              </p:cNvSpPr>
              <p:nvPr/>
            </p:nvSpPr>
            <p:spPr bwMode="auto">
              <a:xfrm>
                <a:off x="7235046" y="2687361"/>
                <a:ext cx="111120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0" i="1"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Returned</a:t>
                </a:r>
              </a:p>
            </p:txBody>
          </p:sp>
          <p:cxnSp>
            <p:nvCxnSpPr>
              <p:cNvPr id="38" name="Straight Arrow Connector 37">
                <a:extLst>
                  <a:ext uri="{FF2B5EF4-FFF2-40B4-BE49-F238E27FC236}">
                    <a16:creationId xmlns:a16="http://schemas.microsoft.com/office/drawing/2014/main" id="{A668B38E-0004-3345-8B45-1A6AA7F06455}"/>
                  </a:ext>
                </a:extLst>
              </p:cNvPr>
              <p:cNvCxnSpPr>
                <a:cxnSpLocks/>
              </p:cNvCxnSpPr>
              <p:nvPr/>
            </p:nvCxnSpPr>
            <p:spPr>
              <a:xfrm flipH="1">
                <a:off x="6794740" y="3056693"/>
                <a:ext cx="1007093" cy="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551E3BB-94C2-1442-9912-421B4E74DDD8}"/>
                  </a:ext>
                </a:extLst>
              </p:cNvPr>
              <p:cNvCxnSpPr>
                <a:cxnSpLocks/>
                <a:stCxn id="37" idx="2"/>
              </p:cNvCxnSpPr>
              <p:nvPr/>
            </p:nvCxnSpPr>
            <p:spPr>
              <a:xfrm flipH="1">
                <a:off x="6794740" y="3056693"/>
                <a:ext cx="995907" cy="621141"/>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0" name="Rounded Rectangle 39">
              <a:extLst>
                <a:ext uri="{FF2B5EF4-FFF2-40B4-BE49-F238E27FC236}">
                  <a16:creationId xmlns:a16="http://schemas.microsoft.com/office/drawing/2014/main" id="{14E1FE01-9455-5C46-BEBC-905D7E81992C}"/>
                </a:ext>
              </a:extLst>
            </p:cNvPr>
            <p:cNvSpPr/>
            <p:nvPr/>
          </p:nvSpPr>
          <p:spPr>
            <a:xfrm>
              <a:off x="2001645" y="2713048"/>
              <a:ext cx="4793096" cy="1342804"/>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43" name="Title 1">
            <a:extLst>
              <a:ext uri="{FF2B5EF4-FFF2-40B4-BE49-F238E27FC236}">
                <a16:creationId xmlns:a16="http://schemas.microsoft.com/office/drawing/2014/main" id="{0D76189C-AE15-434C-AA5D-6DEF1C09AFFD}"/>
              </a:ext>
            </a:extLst>
          </p:cNvPr>
          <p:cNvSpPr txBox="1">
            <a:spLocks/>
          </p:cNvSpPr>
          <p:nvPr/>
        </p:nvSpPr>
        <p:spPr>
          <a:xfrm>
            <a:off x="140460" y="118683"/>
            <a:ext cx="8205788" cy="54610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altLang="en-US" dirty="0">
                <a:latin typeface="Amazon Ember" panose="020B0603020204020204" pitchFamily="34" charset="0"/>
                <a:ea typeface="Amazon Ember" panose="020B0603020204020204" pitchFamily="34" charset="0"/>
                <a:cs typeface="Amazon Ember" panose="020B0603020204020204" pitchFamily="34" charset="0"/>
              </a:rPr>
              <a:t>Key Condition Expressions</a:t>
            </a:r>
          </a:p>
        </p:txBody>
      </p:sp>
    </p:spTree>
    <p:extLst>
      <p:ext uri="{BB962C8B-B14F-4D97-AF65-F5344CB8AC3E}">
        <p14:creationId xmlns:p14="http://schemas.microsoft.com/office/powerpoint/2010/main" val="28010572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CA9FD8-3C8B-834A-BE73-902DB80E08A2}"/>
              </a:ext>
            </a:extLst>
          </p:cNvPr>
          <p:cNvPicPr>
            <a:picLocks noChangeAspect="1"/>
          </p:cNvPicPr>
          <p:nvPr/>
        </p:nvPicPr>
        <p:blipFill>
          <a:blip r:embed="rId3"/>
          <a:stretch>
            <a:fillRect/>
          </a:stretch>
        </p:blipFill>
        <p:spPr>
          <a:xfrm>
            <a:off x="396790" y="803920"/>
            <a:ext cx="4722141" cy="2887547"/>
          </a:xfrm>
          <a:prstGeom prst="rect">
            <a:avLst/>
          </a:prstGeom>
        </p:spPr>
      </p:pic>
      <p:sp>
        <p:nvSpPr>
          <p:cNvPr id="43" name="Title 1">
            <a:extLst>
              <a:ext uri="{FF2B5EF4-FFF2-40B4-BE49-F238E27FC236}">
                <a16:creationId xmlns:a16="http://schemas.microsoft.com/office/drawing/2014/main" id="{0D76189C-AE15-434C-AA5D-6DEF1C09AFFD}"/>
              </a:ext>
            </a:extLst>
          </p:cNvPr>
          <p:cNvSpPr txBox="1">
            <a:spLocks/>
          </p:cNvSpPr>
          <p:nvPr/>
        </p:nvSpPr>
        <p:spPr>
          <a:xfrm>
            <a:off x="207431" y="10281"/>
            <a:ext cx="4864800" cy="54610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algn="ctr"/>
            <a:r>
              <a:rPr lang="en-US" altLang="en-US" sz="2400" dirty="0">
                <a:latin typeface="Amazon Ember" panose="020B0603020204020204" pitchFamily="34" charset="0"/>
                <a:ea typeface="Amazon Ember" panose="020B0603020204020204" pitchFamily="34" charset="0"/>
                <a:cs typeface="Amazon Ember" panose="020B0603020204020204" pitchFamily="34" charset="0"/>
              </a:rPr>
              <a:t>New Access Pattern: </a:t>
            </a:r>
            <a:br>
              <a:rPr lang="en-US" altLang="en-US" sz="2400" dirty="0">
                <a:latin typeface="Amazon Ember" panose="020B0603020204020204" pitchFamily="34" charset="0"/>
                <a:ea typeface="Amazon Ember" panose="020B0603020204020204" pitchFamily="34" charset="0"/>
                <a:cs typeface="Amazon Ember" panose="020B0603020204020204" pitchFamily="34" charset="0"/>
              </a:rPr>
            </a:br>
            <a:r>
              <a:rPr lang="en-US" altLang="en-US" sz="2400" dirty="0">
                <a:latin typeface="Amazon Ember" panose="020B0603020204020204" pitchFamily="34" charset="0"/>
                <a:ea typeface="Amazon Ember" panose="020B0603020204020204" pitchFamily="34" charset="0"/>
                <a:cs typeface="Amazon Ember" panose="020B0603020204020204" pitchFamily="34" charset="0"/>
              </a:rPr>
              <a:t>Search by Product</a:t>
            </a:r>
          </a:p>
        </p:txBody>
      </p:sp>
      <p:sp>
        <p:nvSpPr>
          <p:cNvPr id="22" name="Content Placeholder 2">
            <a:extLst>
              <a:ext uri="{FF2B5EF4-FFF2-40B4-BE49-F238E27FC236}">
                <a16:creationId xmlns:a16="http://schemas.microsoft.com/office/drawing/2014/main" id="{6420F0DB-C4B7-E849-9B54-FE0BE07A7ACC}"/>
              </a:ext>
            </a:extLst>
          </p:cNvPr>
          <p:cNvSpPr txBox="1">
            <a:spLocks/>
          </p:cNvSpPr>
          <p:nvPr/>
        </p:nvSpPr>
        <p:spPr>
          <a:xfrm>
            <a:off x="5534647" y="283331"/>
            <a:ext cx="3118382" cy="1723549"/>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ts val="0"/>
              </a:spcBef>
              <a:spcAft>
                <a:spcPts val="1800"/>
              </a:spcAft>
              <a:buClrTx/>
              <a:buSzTx/>
              <a:tabLst/>
              <a:defRPr/>
            </a:pPr>
            <a:r>
              <a:rPr kumimoji="0" lang="en-US" sz="20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Access Pattern:</a:t>
            </a:r>
            <a:br>
              <a:rPr kumimoji="0" lang="en-US" sz="18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By: product, date, &amp; status</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20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Design Model Change:</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N:M model – </a:t>
            </a:r>
            <a:r>
              <a:rPr lang="en-US" sz="1800" spc="-2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users:products</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GSI Indexed on </a:t>
            </a:r>
            <a:r>
              <a:rPr lang="en-US" sz="1800" spc="-2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Item_SKU</a:t>
            </a:r>
            <a:endPar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31DD16A2-01F1-AA4B-B2CE-8859F0C209D0}"/>
              </a:ext>
            </a:extLst>
          </p:cNvPr>
          <p:cNvPicPr>
            <a:picLocks noChangeAspect="1"/>
          </p:cNvPicPr>
          <p:nvPr/>
        </p:nvPicPr>
        <p:blipFill>
          <a:blip r:embed="rId4"/>
          <a:stretch>
            <a:fillRect/>
          </a:stretch>
        </p:blipFill>
        <p:spPr>
          <a:xfrm>
            <a:off x="4184259" y="2273180"/>
            <a:ext cx="4383310" cy="2699734"/>
          </a:xfrm>
          <a:prstGeom prst="rect">
            <a:avLst/>
          </a:prstGeom>
        </p:spPr>
      </p:pic>
      <p:grpSp>
        <p:nvGrpSpPr>
          <p:cNvPr id="8" name="Group 7">
            <a:extLst>
              <a:ext uri="{FF2B5EF4-FFF2-40B4-BE49-F238E27FC236}">
                <a16:creationId xmlns:a16="http://schemas.microsoft.com/office/drawing/2014/main" id="{8904D057-0F9C-7343-9D7F-EE5B301D2EA9}"/>
              </a:ext>
            </a:extLst>
          </p:cNvPr>
          <p:cNvGrpSpPr/>
          <p:nvPr/>
        </p:nvGrpSpPr>
        <p:grpSpPr>
          <a:xfrm>
            <a:off x="3079665" y="1262786"/>
            <a:ext cx="2201636" cy="3710127"/>
            <a:chOff x="2977116" y="1262786"/>
            <a:chExt cx="2201636" cy="3710127"/>
          </a:xfrm>
          <a:effectLst>
            <a:outerShdw blurRad="50800" dist="38100" dir="8100000" algn="tr" rotWithShape="0">
              <a:prstClr val="black">
                <a:alpha val="40000"/>
              </a:prstClr>
            </a:outerShdw>
          </a:effectLst>
        </p:grpSpPr>
        <p:sp>
          <p:nvSpPr>
            <p:cNvPr id="26" name="Rounded Rectangle 25">
              <a:extLst>
                <a:ext uri="{FF2B5EF4-FFF2-40B4-BE49-F238E27FC236}">
                  <a16:creationId xmlns:a16="http://schemas.microsoft.com/office/drawing/2014/main" id="{B76087E9-AC7D-854B-A44D-61755E68A784}"/>
                </a:ext>
              </a:extLst>
            </p:cNvPr>
            <p:cNvSpPr/>
            <p:nvPr/>
          </p:nvSpPr>
          <p:spPr>
            <a:xfrm>
              <a:off x="2977116" y="1262786"/>
              <a:ext cx="552297" cy="2428682"/>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cxnSp>
          <p:nvCxnSpPr>
            <p:cNvPr id="28" name="Straight Arrow Connector 27">
              <a:extLst>
                <a:ext uri="{FF2B5EF4-FFF2-40B4-BE49-F238E27FC236}">
                  <a16:creationId xmlns:a16="http://schemas.microsoft.com/office/drawing/2014/main" id="{E50F5D7E-9D0A-EB41-B7DF-F3E4D06BDE57}"/>
                </a:ext>
              </a:extLst>
            </p:cNvPr>
            <p:cNvCxnSpPr>
              <a:cxnSpLocks/>
              <a:endCxn id="29" idx="0"/>
            </p:cNvCxnSpPr>
            <p:nvPr/>
          </p:nvCxnSpPr>
          <p:spPr>
            <a:xfrm>
              <a:off x="3573963" y="1410056"/>
              <a:ext cx="1056268" cy="1134175"/>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E2FA288F-F4F0-424D-A12A-C4B46E5B981E}"/>
                </a:ext>
              </a:extLst>
            </p:cNvPr>
            <p:cNvSpPr/>
            <p:nvPr/>
          </p:nvSpPr>
          <p:spPr>
            <a:xfrm>
              <a:off x="4081710" y="2544231"/>
              <a:ext cx="1097042" cy="2428682"/>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16" name="Group 15">
            <a:extLst>
              <a:ext uri="{FF2B5EF4-FFF2-40B4-BE49-F238E27FC236}">
                <a16:creationId xmlns:a16="http://schemas.microsoft.com/office/drawing/2014/main" id="{B7EBF646-DDCF-0449-8214-E3D45A4C0437}"/>
              </a:ext>
            </a:extLst>
          </p:cNvPr>
          <p:cNvGrpSpPr/>
          <p:nvPr/>
        </p:nvGrpSpPr>
        <p:grpSpPr>
          <a:xfrm>
            <a:off x="-17092" y="750869"/>
            <a:ext cx="444966" cy="2974779"/>
            <a:chOff x="0" y="750869"/>
            <a:chExt cx="444966" cy="2974779"/>
          </a:xfrm>
        </p:grpSpPr>
        <p:sp>
          <p:nvSpPr>
            <p:cNvPr id="41" name="TextBox 29">
              <a:extLst>
                <a:ext uri="{FF2B5EF4-FFF2-40B4-BE49-F238E27FC236}">
                  <a16:creationId xmlns:a16="http://schemas.microsoft.com/office/drawing/2014/main" id="{051178BF-A1F9-2B41-A313-C76B889AEDCA}"/>
                </a:ext>
              </a:extLst>
            </p:cNvPr>
            <p:cNvSpPr txBox="1">
              <a:spLocks noChangeArrowheads="1"/>
            </p:cNvSpPr>
            <p:nvPr/>
          </p:nvSpPr>
          <p:spPr bwMode="auto">
            <a:xfrm rot="-5400000">
              <a:off x="-476284" y="2048693"/>
              <a:ext cx="13219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Base Table</a:t>
              </a:r>
            </a:p>
          </p:txBody>
        </p:sp>
        <p:sp>
          <p:nvSpPr>
            <p:cNvPr id="42" name="Right Bracket 41">
              <a:extLst>
                <a:ext uri="{FF2B5EF4-FFF2-40B4-BE49-F238E27FC236}">
                  <a16:creationId xmlns:a16="http://schemas.microsoft.com/office/drawing/2014/main" id="{AFAE0A0E-A0C9-B441-9CE6-02BE6D08D6A4}"/>
                </a:ext>
              </a:extLst>
            </p:cNvPr>
            <p:cNvSpPr>
              <a:spLocks/>
            </p:cNvSpPr>
            <p:nvPr/>
          </p:nvSpPr>
          <p:spPr bwMode="auto">
            <a:xfrm rot="10800000">
              <a:off x="341741" y="750869"/>
              <a:ext cx="103225" cy="2974779"/>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 name="Group 14">
            <a:extLst>
              <a:ext uri="{FF2B5EF4-FFF2-40B4-BE49-F238E27FC236}">
                <a16:creationId xmlns:a16="http://schemas.microsoft.com/office/drawing/2014/main" id="{797B2568-DD54-B643-A0B6-9D54C0027884}"/>
              </a:ext>
            </a:extLst>
          </p:cNvPr>
          <p:cNvGrpSpPr/>
          <p:nvPr/>
        </p:nvGrpSpPr>
        <p:grpSpPr>
          <a:xfrm rot="10800000">
            <a:off x="8653029" y="2176504"/>
            <a:ext cx="435933" cy="2887547"/>
            <a:chOff x="152399" y="949654"/>
            <a:chExt cx="435933" cy="2887547"/>
          </a:xfrm>
        </p:grpSpPr>
        <p:sp>
          <p:nvSpPr>
            <p:cNvPr id="44" name="TextBox 29">
              <a:extLst>
                <a:ext uri="{FF2B5EF4-FFF2-40B4-BE49-F238E27FC236}">
                  <a16:creationId xmlns:a16="http://schemas.microsoft.com/office/drawing/2014/main" id="{E2B80A4A-BCBD-2B47-80A1-3DC04CB308C6}"/>
                </a:ext>
              </a:extLst>
            </p:cNvPr>
            <p:cNvSpPr txBox="1">
              <a:spLocks noChangeArrowheads="1"/>
            </p:cNvSpPr>
            <p:nvPr/>
          </p:nvSpPr>
          <p:spPr bwMode="auto">
            <a:xfrm rot="16200000">
              <a:off x="-568792" y="2201093"/>
              <a:ext cx="181171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GSI – </a:t>
              </a:r>
              <a:r>
                <a:rPr lang="en-US" altLang="en-US" sz="18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Item_SKU</a:t>
              </a:r>
              <a:endPar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Right Bracket 44">
              <a:extLst>
                <a:ext uri="{FF2B5EF4-FFF2-40B4-BE49-F238E27FC236}">
                  <a16:creationId xmlns:a16="http://schemas.microsoft.com/office/drawing/2014/main" id="{EB7B775F-29DE-AD45-8A4F-831F8FF551B8}"/>
                </a:ext>
              </a:extLst>
            </p:cNvPr>
            <p:cNvSpPr>
              <a:spLocks/>
            </p:cNvSpPr>
            <p:nvPr/>
          </p:nvSpPr>
          <p:spPr bwMode="auto">
            <a:xfrm rot="10800000">
              <a:off x="511233" y="949654"/>
              <a:ext cx="77099" cy="2887547"/>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0" name="Group 19">
            <a:extLst>
              <a:ext uri="{FF2B5EF4-FFF2-40B4-BE49-F238E27FC236}">
                <a16:creationId xmlns:a16="http://schemas.microsoft.com/office/drawing/2014/main" id="{6663CF0E-2594-0543-871D-2B09A7486955}"/>
              </a:ext>
            </a:extLst>
          </p:cNvPr>
          <p:cNvGrpSpPr/>
          <p:nvPr/>
        </p:nvGrpSpPr>
        <p:grpSpPr>
          <a:xfrm>
            <a:off x="140498" y="3164183"/>
            <a:ext cx="8427070" cy="1969036"/>
            <a:chOff x="140498" y="3164183"/>
            <a:chExt cx="8427070" cy="1969036"/>
          </a:xfrm>
          <a:effectLst>
            <a:outerShdw blurRad="50800" dist="38100" dir="8100000" algn="tr" rotWithShape="0">
              <a:prstClr val="black">
                <a:alpha val="40000"/>
              </a:prstClr>
            </a:outerShdw>
          </a:effectLst>
        </p:grpSpPr>
        <p:grpSp>
          <p:nvGrpSpPr>
            <p:cNvPr id="46" name="Group 45">
              <a:extLst>
                <a:ext uri="{FF2B5EF4-FFF2-40B4-BE49-F238E27FC236}">
                  <a16:creationId xmlns:a16="http://schemas.microsoft.com/office/drawing/2014/main" id="{937E99D0-2900-7645-821D-1143B7FA8BA8}"/>
                </a:ext>
              </a:extLst>
            </p:cNvPr>
            <p:cNvGrpSpPr/>
            <p:nvPr/>
          </p:nvGrpSpPr>
          <p:grpSpPr>
            <a:xfrm>
              <a:off x="140498" y="3748224"/>
              <a:ext cx="3762175" cy="1384995"/>
              <a:chOff x="4572000" y="1166032"/>
              <a:chExt cx="4336307" cy="1384995"/>
            </a:xfrm>
          </p:grpSpPr>
          <p:sp>
            <p:nvSpPr>
              <p:cNvPr id="47" name="Rounded Rectangle 46">
                <a:extLst>
                  <a:ext uri="{FF2B5EF4-FFF2-40B4-BE49-F238E27FC236}">
                    <a16:creationId xmlns:a16="http://schemas.microsoft.com/office/drawing/2014/main" id="{6ACA2935-837E-9445-85C8-974B70CDFEBC}"/>
                  </a:ext>
                </a:extLst>
              </p:cNvPr>
              <p:cNvSpPr/>
              <p:nvPr/>
            </p:nvSpPr>
            <p:spPr>
              <a:xfrm>
                <a:off x="4572000" y="1230690"/>
                <a:ext cx="4336307" cy="1204862"/>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TextBox 12">
                <a:extLst>
                  <a:ext uri="{FF2B5EF4-FFF2-40B4-BE49-F238E27FC236}">
                    <a16:creationId xmlns:a16="http://schemas.microsoft.com/office/drawing/2014/main" id="{598CFD8A-0823-9B45-AAFF-4CDAA1E74538}"/>
                  </a:ext>
                </a:extLst>
              </p:cNvPr>
              <p:cNvSpPr txBox="1">
                <a:spLocks noChangeArrowheads="1"/>
              </p:cNvSpPr>
              <p:nvPr/>
            </p:nvSpPr>
            <p:spPr bwMode="auto">
              <a:xfrm>
                <a:off x="5084448" y="1166032"/>
                <a:ext cx="3124715" cy="1384995"/>
              </a:xfrm>
              <a:prstGeom prst="rect">
                <a:avLst/>
              </a:prstGeom>
              <a:noFill/>
              <a:ln w="38100">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SELECT * FROM GSI </a:t>
                </a:r>
                <a:r>
                  <a:rPr kumimoji="0" lang="en-US" altLang="en-US" sz="1400" b="1"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Item_SKU</a:t>
                </a:r>
                <a:endPar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WHERE </a:t>
                </a:r>
                <a:r>
                  <a:rPr kumimoji="0" lang="en-US" altLang="en-US" sz="1400" b="1"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Item_SKU</a:t>
                </a: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 ’72f49' </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AND </a:t>
                </a:r>
                <a:r>
                  <a:rPr kumimoji="0" lang="en-US" altLang="en-US" sz="1400" b="1"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Status#Date</a:t>
                </a: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BETWEEN </a:t>
                </a:r>
                <a:b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‘Active#2019-10-08’  AND</a:t>
                </a:r>
              </a:p>
              <a:p>
                <a:pPr lvl="0">
                  <a:spcBef>
                    <a:spcPct val="0"/>
                  </a:spcBef>
                  <a:defRPr/>
                </a:pPr>
                <a:r>
                  <a:rPr lang="en-US" altLang="en-US" sz="14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‘Active#2019-10-15’ </a:t>
                </a:r>
                <a:endPar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lvl="0">
                  <a:spcBef>
                    <a:spcPct val="0"/>
                  </a:spcBef>
                  <a:defRPr/>
                </a:pPr>
                <a:r>
                  <a:rPr lang="en-US" altLang="en-US" sz="14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ORDER BY </a:t>
                </a:r>
                <a:r>
                  <a:rPr lang="en-US" altLang="en-US" sz="1400" b="1"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Status#Date</a:t>
                </a:r>
                <a:r>
                  <a:rPr lang="en-US" altLang="en-US" sz="14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DESC</a:t>
                </a:r>
                <a:endPar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49" name="Straight Arrow Connector 48">
              <a:extLst>
                <a:ext uri="{FF2B5EF4-FFF2-40B4-BE49-F238E27FC236}">
                  <a16:creationId xmlns:a16="http://schemas.microsoft.com/office/drawing/2014/main" id="{C4315B62-9F6D-8341-8B32-866CB6DA9A32}"/>
                </a:ext>
              </a:extLst>
            </p:cNvPr>
            <p:cNvCxnSpPr>
              <a:cxnSpLocks/>
              <a:endCxn id="4" idx="1"/>
            </p:cNvCxnSpPr>
            <p:nvPr/>
          </p:nvCxnSpPr>
          <p:spPr>
            <a:xfrm flipV="1">
              <a:off x="3161944" y="3623047"/>
              <a:ext cx="1022315" cy="527286"/>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ounded Rectangle 49">
              <a:extLst>
                <a:ext uri="{FF2B5EF4-FFF2-40B4-BE49-F238E27FC236}">
                  <a16:creationId xmlns:a16="http://schemas.microsoft.com/office/drawing/2014/main" id="{DADD153E-A8C0-1746-80FB-83E531F0DE46}"/>
                </a:ext>
              </a:extLst>
            </p:cNvPr>
            <p:cNvSpPr/>
            <p:nvPr/>
          </p:nvSpPr>
          <p:spPr>
            <a:xfrm>
              <a:off x="4184259" y="3164183"/>
              <a:ext cx="4383309" cy="458863"/>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spTree>
    <p:extLst>
      <p:ext uri="{BB962C8B-B14F-4D97-AF65-F5344CB8AC3E}">
        <p14:creationId xmlns:p14="http://schemas.microsoft.com/office/powerpoint/2010/main" val="37272436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177DC8-BD97-7C44-A462-EB396A1CB511}"/>
              </a:ext>
            </a:extLst>
          </p:cNvPr>
          <p:cNvPicPr>
            <a:picLocks noChangeAspect="1"/>
          </p:cNvPicPr>
          <p:nvPr/>
        </p:nvPicPr>
        <p:blipFill>
          <a:blip r:embed="rId3"/>
          <a:stretch>
            <a:fillRect/>
          </a:stretch>
        </p:blipFill>
        <p:spPr>
          <a:xfrm>
            <a:off x="3435200" y="3900150"/>
            <a:ext cx="4198893" cy="902732"/>
          </a:xfrm>
          <a:prstGeom prst="rect">
            <a:avLst/>
          </a:prstGeom>
        </p:spPr>
      </p:pic>
      <p:pic>
        <p:nvPicPr>
          <p:cNvPr id="3" name="Picture 2">
            <a:extLst>
              <a:ext uri="{FF2B5EF4-FFF2-40B4-BE49-F238E27FC236}">
                <a16:creationId xmlns:a16="http://schemas.microsoft.com/office/drawing/2014/main" id="{A1CA9FD8-3C8B-834A-BE73-902DB80E08A2}"/>
              </a:ext>
            </a:extLst>
          </p:cNvPr>
          <p:cNvPicPr>
            <a:picLocks noChangeAspect="1"/>
          </p:cNvPicPr>
          <p:nvPr/>
        </p:nvPicPr>
        <p:blipFill>
          <a:blip r:embed="rId4"/>
          <a:stretch>
            <a:fillRect/>
          </a:stretch>
        </p:blipFill>
        <p:spPr>
          <a:xfrm>
            <a:off x="396790" y="803920"/>
            <a:ext cx="4722141" cy="2887547"/>
          </a:xfrm>
          <a:prstGeom prst="rect">
            <a:avLst/>
          </a:prstGeom>
        </p:spPr>
      </p:pic>
      <p:sp>
        <p:nvSpPr>
          <p:cNvPr id="43" name="Title 1">
            <a:extLst>
              <a:ext uri="{FF2B5EF4-FFF2-40B4-BE49-F238E27FC236}">
                <a16:creationId xmlns:a16="http://schemas.microsoft.com/office/drawing/2014/main" id="{0D76189C-AE15-434C-AA5D-6DEF1C09AFFD}"/>
              </a:ext>
            </a:extLst>
          </p:cNvPr>
          <p:cNvSpPr txBox="1">
            <a:spLocks/>
          </p:cNvSpPr>
          <p:nvPr/>
        </p:nvSpPr>
        <p:spPr>
          <a:xfrm>
            <a:off x="4474654" y="477819"/>
            <a:ext cx="4864800" cy="54610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algn="ctr"/>
            <a:r>
              <a:rPr lang="en-US" altLang="en-US" sz="2400" dirty="0">
                <a:latin typeface="Amazon Ember" panose="020B0603020204020204" pitchFamily="34" charset="0"/>
                <a:ea typeface="Amazon Ember" panose="020B0603020204020204" pitchFamily="34" charset="0"/>
                <a:cs typeface="Amazon Ember" panose="020B0603020204020204" pitchFamily="34" charset="0"/>
              </a:rPr>
              <a:t>Sparse GSI</a:t>
            </a:r>
          </a:p>
        </p:txBody>
      </p:sp>
      <p:sp>
        <p:nvSpPr>
          <p:cNvPr id="22" name="Content Placeholder 2">
            <a:extLst>
              <a:ext uri="{FF2B5EF4-FFF2-40B4-BE49-F238E27FC236}">
                <a16:creationId xmlns:a16="http://schemas.microsoft.com/office/drawing/2014/main" id="{6420F0DB-C4B7-E849-9B54-FE0BE07A7ACC}"/>
              </a:ext>
            </a:extLst>
          </p:cNvPr>
          <p:cNvSpPr txBox="1">
            <a:spLocks/>
          </p:cNvSpPr>
          <p:nvPr/>
        </p:nvSpPr>
        <p:spPr>
          <a:xfrm>
            <a:off x="5534646" y="1097766"/>
            <a:ext cx="3118382" cy="2292935"/>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ctr" defTabSz="457200" rtl="0" eaLnBrk="1" fontAlgn="auto" latinLnBrk="0" hangingPunct="1">
              <a:lnSpc>
                <a:spcPct val="100000"/>
              </a:lnSpc>
              <a:spcBef>
                <a:spcPts val="0"/>
              </a:spcBef>
              <a:spcAft>
                <a:spcPts val="1800"/>
              </a:spcAft>
              <a:buClrTx/>
              <a:buSzTx/>
              <a:tabLst/>
              <a:defRPr/>
            </a:pPr>
            <a:r>
              <a:rPr kumimoji="0" lang="en-US" sz="20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Only items that match the GSI index are projected.</a:t>
            </a:r>
          </a:p>
          <a:p>
            <a:pPr marR="0" lvl="0" algn="l" defTabSz="457200" rtl="0" eaLnBrk="1" fontAlgn="auto" latinLnBrk="0" hangingPunct="1">
              <a:lnSpc>
                <a:spcPct val="100000"/>
              </a:lnSpc>
              <a:spcBef>
                <a:spcPts val="0"/>
              </a:spcBef>
              <a:spcAft>
                <a:spcPts val="1800"/>
              </a:spcAft>
              <a:buClrTx/>
              <a:buSzTx/>
              <a:tabLst/>
              <a:defRPr/>
            </a:pPr>
            <a:br>
              <a:rPr kumimoji="0" lang="en-US" sz="20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20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Good for:</a:t>
            </a:r>
            <a:br>
              <a:rPr kumimoji="0" lang="en-US" sz="20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‘Needle in the haystack’</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Cost effective ‘scans’</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Item management</a:t>
            </a:r>
          </a:p>
        </p:txBody>
      </p:sp>
      <p:grpSp>
        <p:nvGrpSpPr>
          <p:cNvPr id="8" name="Group 7">
            <a:extLst>
              <a:ext uri="{FF2B5EF4-FFF2-40B4-BE49-F238E27FC236}">
                <a16:creationId xmlns:a16="http://schemas.microsoft.com/office/drawing/2014/main" id="{8904D057-0F9C-7343-9D7F-EE5B301D2EA9}"/>
              </a:ext>
            </a:extLst>
          </p:cNvPr>
          <p:cNvGrpSpPr/>
          <p:nvPr/>
        </p:nvGrpSpPr>
        <p:grpSpPr>
          <a:xfrm>
            <a:off x="3435200" y="3230310"/>
            <a:ext cx="1683731" cy="1565733"/>
            <a:chOff x="3332651" y="3230310"/>
            <a:chExt cx="1683731" cy="1565733"/>
          </a:xfrm>
          <a:effectLst>
            <a:outerShdw blurRad="50800" dist="38100" dir="8100000" algn="tr" rotWithShape="0">
              <a:prstClr val="black">
                <a:alpha val="40000"/>
              </a:prstClr>
            </a:outerShdw>
          </a:effectLst>
        </p:grpSpPr>
        <p:sp>
          <p:nvSpPr>
            <p:cNvPr id="26" name="Rounded Rectangle 25">
              <a:extLst>
                <a:ext uri="{FF2B5EF4-FFF2-40B4-BE49-F238E27FC236}">
                  <a16:creationId xmlns:a16="http://schemas.microsoft.com/office/drawing/2014/main" id="{B76087E9-AC7D-854B-A44D-61755E68A784}"/>
                </a:ext>
              </a:extLst>
            </p:cNvPr>
            <p:cNvSpPr/>
            <p:nvPr/>
          </p:nvSpPr>
          <p:spPr>
            <a:xfrm>
              <a:off x="4666004" y="3230310"/>
              <a:ext cx="350378" cy="461157"/>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cxnSp>
          <p:nvCxnSpPr>
            <p:cNvPr id="28" name="Straight Arrow Connector 27">
              <a:extLst>
                <a:ext uri="{FF2B5EF4-FFF2-40B4-BE49-F238E27FC236}">
                  <a16:creationId xmlns:a16="http://schemas.microsoft.com/office/drawing/2014/main" id="{E50F5D7E-9D0A-EB41-B7DF-F3E4D06BDE57}"/>
                </a:ext>
              </a:extLst>
            </p:cNvPr>
            <p:cNvCxnSpPr>
              <a:cxnSpLocks/>
              <a:stCxn id="26" idx="2"/>
              <a:endCxn id="29" idx="0"/>
            </p:cNvCxnSpPr>
            <p:nvPr/>
          </p:nvCxnSpPr>
          <p:spPr>
            <a:xfrm flipH="1">
              <a:off x="3757259" y="3691467"/>
              <a:ext cx="1083934" cy="467943"/>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E2FA288F-F4F0-424D-A12A-C4B46E5B981E}"/>
                </a:ext>
              </a:extLst>
            </p:cNvPr>
            <p:cNvSpPr/>
            <p:nvPr/>
          </p:nvSpPr>
          <p:spPr>
            <a:xfrm>
              <a:off x="3332651" y="4159410"/>
              <a:ext cx="849216" cy="636633"/>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16" name="Group 15">
            <a:extLst>
              <a:ext uri="{FF2B5EF4-FFF2-40B4-BE49-F238E27FC236}">
                <a16:creationId xmlns:a16="http://schemas.microsoft.com/office/drawing/2014/main" id="{B7EBF646-DDCF-0449-8214-E3D45A4C0437}"/>
              </a:ext>
            </a:extLst>
          </p:cNvPr>
          <p:cNvGrpSpPr/>
          <p:nvPr/>
        </p:nvGrpSpPr>
        <p:grpSpPr>
          <a:xfrm>
            <a:off x="-17092" y="750869"/>
            <a:ext cx="444966" cy="2974779"/>
            <a:chOff x="0" y="750869"/>
            <a:chExt cx="444966" cy="2974779"/>
          </a:xfrm>
        </p:grpSpPr>
        <p:sp>
          <p:nvSpPr>
            <p:cNvPr id="41" name="TextBox 29">
              <a:extLst>
                <a:ext uri="{FF2B5EF4-FFF2-40B4-BE49-F238E27FC236}">
                  <a16:creationId xmlns:a16="http://schemas.microsoft.com/office/drawing/2014/main" id="{051178BF-A1F9-2B41-A313-C76B889AEDCA}"/>
                </a:ext>
              </a:extLst>
            </p:cNvPr>
            <p:cNvSpPr txBox="1">
              <a:spLocks noChangeArrowheads="1"/>
            </p:cNvSpPr>
            <p:nvPr/>
          </p:nvSpPr>
          <p:spPr bwMode="auto">
            <a:xfrm rot="-5400000">
              <a:off x="-476284" y="2048693"/>
              <a:ext cx="13219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Base Table</a:t>
              </a:r>
            </a:p>
          </p:txBody>
        </p:sp>
        <p:sp>
          <p:nvSpPr>
            <p:cNvPr id="42" name="Right Bracket 41">
              <a:extLst>
                <a:ext uri="{FF2B5EF4-FFF2-40B4-BE49-F238E27FC236}">
                  <a16:creationId xmlns:a16="http://schemas.microsoft.com/office/drawing/2014/main" id="{AFAE0A0E-A0C9-B441-9CE6-02BE6D08D6A4}"/>
                </a:ext>
              </a:extLst>
            </p:cNvPr>
            <p:cNvSpPr>
              <a:spLocks/>
            </p:cNvSpPr>
            <p:nvPr/>
          </p:nvSpPr>
          <p:spPr bwMode="auto">
            <a:xfrm rot="10800000">
              <a:off x="341741" y="750869"/>
              <a:ext cx="103225" cy="2974779"/>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 name="Group 14">
            <a:extLst>
              <a:ext uri="{FF2B5EF4-FFF2-40B4-BE49-F238E27FC236}">
                <a16:creationId xmlns:a16="http://schemas.microsoft.com/office/drawing/2014/main" id="{797B2568-DD54-B643-A0B6-9D54C0027884}"/>
              </a:ext>
            </a:extLst>
          </p:cNvPr>
          <p:cNvGrpSpPr/>
          <p:nvPr/>
        </p:nvGrpSpPr>
        <p:grpSpPr>
          <a:xfrm rot="10800000">
            <a:off x="7644588" y="3806387"/>
            <a:ext cx="456929" cy="1090257"/>
            <a:chOff x="1139843" y="1393029"/>
            <a:chExt cx="456929" cy="2887547"/>
          </a:xfrm>
        </p:grpSpPr>
        <p:sp>
          <p:nvSpPr>
            <p:cNvPr id="44" name="TextBox 29">
              <a:extLst>
                <a:ext uri="{FF2B5EF4-FFF2-40B4-BE49-F238E27FC236}">
                  <a16:creationId xmlns:a16="http://schemas.microsoft.com/office/drawing/2014/main" id="{E2B80A4A-BCBD-2B47-80A1-3DC04CB308C6}"/>
                </a:ext>
              </a:extLst>
            </p:cNvPr>
            <p:cNvSpPr txBox="1">
              <a:spLocks noChangeArrowheads="1"/>
            </p:cNvSpPr>
            <p:nvPr/>
          </p:nvSpPr>
          <p:spPr bwMode="auto">
            <a:xfrm rot="16200000">
              <a:off x="5840" y="2652138"/>
              <a:ext cx="263733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GSI Gift</a:t>
              </a:r>
            </a:p>
          </p:txBody>
        </p:sp>
        <p:sp>
          <p:nvSpPr>
            <p:cNvPr id="45" name="Right Bracket 44">
              <a:extLst>
                <a:ext uri="{FF2B5EF4-FFF2-40B4-BE49-F238E27FC236}">
                  <a16:creationId xmlns:a16="http://schemas.microsoft.com/office/drawing/2014/main" id="{EB7B775F-29DE-AD45-8A4F-831F8FF551B8}"/>
                </a:ext>
              </a:extLst>
            </p:cNvPr>
            <p:cNvSpPr>
              <a:spLocks/>
            </p:cNvSpPr>
            <p:nvPr/>
          </p:nvSpPr>
          <p:spPr bwMode="auto">
            <a:xfrm rot="10800000">
              <a:off x="1519673" y="1393029"/>
              <a:ext cx="77099" cy="2887547"/>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335093111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ext Placeholder 3"/>
          <p:cNvSpPr>
            <a:spLocks noGrp="1"/>
          </p:cNvSpPr>
          <p:nvPr>
            <p:ph type="body" sz="quarter" idx="4294967295"/>
          </p:nvPr>
        </p:nvSpPr>
        <p:spPr>
          <a:xfrm>
            <a:off x="396393" y="2277445"/>
            <a:ext cx="7192272" cy="1844504"/>
          </a:xfrm>
        </p:spPr>
        <p:txBody>
          <a:bodyPr>
            <a:normAutofit/>
          </a:bodyPr>
          <a:lstStyle/>
          <a:p>
            <a:pPr marL="342900" indent="-342900" eaLnBrk="1" hangingPunct="1">
              <a:buFont typeface="Arial" panose="020B0604020202020204" pitchFamily="34" charset="0"/>
              <a:buChar char="•"/>
            </a:pPr>
            <a:r>
              <a:rPr lang="en-US" altLang="en-US" dirty="0">
                <a:latin typeface="Amazon Ember" panose="020B0603020204020204" pitchFamily="34" charset="0"/>
                <a:ea typeface="Amazon Ember" panose="020B0603020204020204" pitchFamily="34" charset="0"/>
                <a:cs typeface="Amazon Ember" panose="020B0603020204020204" pitchFamily="34" charset="0"/>
              </a:rPr>
              <a:t>Build targeted Queries using composite keys</a:t>
            </a:r>
          </a:p>
          <a:p>
            <a:pPr marL="342900" indent="-342900" eaLnBrk="1" hangingPunct="1">
              <a:buFont typeface="Arial" panose="020B0604020202020204" pitchFamily="34" charset="0"/>
              <a:buChar char="•"/>
            </a:pPr>
            <a:r>
              <a:rPr lang="en-US" altLang="en-US" dirty="0">
                <a:latin typeface="Amazon Ember" panose="020B0603020204020204" pitchFamily="34" charset="0"/>
                <a:ea typeface="Amazon Ember" panose="020B0603020204020204" pitchFamily="34" charset="0"/>
                <a:cs typeface="Amazon Ember" panose="020B0603020204020204" pitchFamily="34" charset="0"/>
              </a:rPr>
              <a:t>Start with Sort Key conditions</a:t>
            </a:r>
          </a:p>
          <a:p>
            <a:pPr marL="342900" indent="-342900" eaLnBrk="1" hangingPunct="1">
              <a:buFont typeface="Arial" panose="020B0604020202020204" pitchFamily="34" charset="0"/>
              <a:buChar char="•"/>
            </a:pPr>
            <a:r>
              <a:rPr lang="en-US" altLang="en-US" dirty="0">
                <a:latin typeface="Amazon Ember" panose="020B0603020204020204" pitchFamily="34" charset="0"/>
                <a:ea typeface="Amazon Ember" panose="020B0603020204020204" pitchFamily="34" charset="0"/>
                <a:cs typeface="Amazon Ember" panose="020B0603020204020204" pitchFamily="34" charset="0"/>
              </a:rPr>
              <a:t>Supplement with Filter Expressions</a:t>
            </a:r>
          </a:p>
        </p:txBody>
      </p:sp>
      <p:sp>
        <p:nvSpPr>
          <p:cNvPr id="3" name="Title 2">
            <a:extLst>
              <a:ext uri="{FF2B5EF4-FFF2-40B4-BE49-F238E27FC236}">
                <a16:creationId xmlns:a16="http://schemas.microsoft.com/office/drawing/2014/main" id="{755F7BD5-6C08-7649-8CB0-D0BABCB57430}"/>
              </a:ext>
            </a:extLst>
          </p:cNvPr>
          <p:cNvSpPr>
            <a:spLocks noGrp="1"/>
          </p:cNvSpPr>
          <p:nvPr>
            <p:ph type="title"/>
          </p:nvPr>
        </p:nvSpPr>
        <p:spPr>
          <a:xfrm>
            <a:off x="396393" y="1021551"/>
            <a:ext cx="8402661" cy="930105"/>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Take </a:t>
            </a:r>
            <a:r>
              <a:rPr lang="en-US" dirty="0" err="1">
                <a:latin typeface="Amazon Ember" panose="020B0603020204020204" pitchFamily="34" charset="0"/>
                <a:ea typeface="Amazon Ember" panose="020B0603020204020204" pitchFamily="34" charset="0"/>
                <a:cs typeface="Amazon Ember" panose="020B0603020204020204" pitchFamily="34" charset="0"/>
              </a:rPr>
              <a:t>Aways</a:t>
            </a:r>
            <a:r>
              <a:rPr lang="en-US"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439052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87899" y="1250571"/>
            <a:ext cx="7324988" cy="1321179"/>
          </a:xfrm>
        </p:spPr>
        <p:txBody>
          <a:bodyPr/>
          <a:lstStyle/>
          <a:p>
            <a:r>
              <a:rPr lang="en-US" dirty="0">
                <a:latin typeface="Amazon Ember" panose="02000000000000000000" pitchFamily="2" charset="0"/>
                <a:ea typeface="Amazon Ember" panose="02000000000000000000" pitchFamily="2" charset="0"/>
              </a:rPr>
              <a:t>NoSQL Design Patterns </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for DynamoDB</a:t>
            </a:r>
          </a:p>
        </p:txBody>
      </p:sp>
    </p:spTree>
    <p:extLst>
      <p:ext uri="{BB962C8B-B14F-4D97-AF65-F5344CB8AC3E}">
        <p14:creationId xmlns:p14="http://schemas.microsoft.com/office/powerpoint/2010/main" val="538037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2"/>
          <p:cNvSpPr>
            <a:spLocks noGrp="1"/>
          </p:cNvSpPr>
          <p:nvPr>
            <p:ph type="title"/>
          </p:nvPr>
        </p:nvSpPr>
        <p:spPr>
          <a:xfrm>
            <a:off x="396393" y="1034643"/>
            <a:ext cx="7772400" cy="930105"/>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Artificial </a:t>
            </a:r>
            <a:r>
              <a:rPr lang="en-US" altLang="en-US" dirty="0" err="1">
                <a:latin typeface="Amazon Ember" panose="020B0603020204020204" pitchFamily="34" charset="0"/>
                <a:ea typeface="Amazon Ember" panose="020B0603020204020204" pitchFamily="34" charset="0"/>
                <a:cs typeface="Amazon Ember" panose="020B0603020204020204" pitchFamily="34" charset="0"/>
              </a:rPr>
              <a:t>Sharding</a:t>
            </a:r>
            <a:endParaRPr lang="en-US" alt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213" name="Text Placeholder 1"/>
          <p:cNvSpPr>
            <a:spLocks noGrp="1"/>
          </p:cNvSpPr>
          <p:nvPr>
            <p:ph type="body" sz="quarter" idx="4294967295"/>
          </p:nvPr>
        </p:nvSpPr>
        <p:spPr>
          <a:xfrm>
            <a:off x="396393" y="2251229"/>
            <a:ext cx="7925356" cy="1089896"/>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Handling low cardinality &amp; </a:t>
            </a:r>
          </a:p>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Segmenting the key-space (the </a:t>
            </a:r>
            <a:r>
              <a:rPr lang="en-US" altLang="en-US" i="1" dirty="0">
                <a:latin typeface="Amazon Ember" panose="020B0603020204020204" pitchFamily="34" charset="0"/>
                <a:ea typeface="Amazon Ember" panose="020B0603020204020204" pitchFamily="34" charset="0"/>
                <a:cs typeface="Amazon Ember" panose="020B0603020204020204" pitchFamily="34" charset="0"/>
              </a:rPr>
              <a:t>magic of sort keys</a:t>
            </a:r>
            <a:r>
              <a:rPr lang="en-US" altLang="en-US"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893522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an 88">
            <a:extLst>
              <a:ext uri="{FF2B5EF4-FFF2-40B4-BE49-F238E27FC236}">
                <a16:creationId xmlns:a16="http://schemas.microsoft.com/office/drawing/2014/main" id="{0134DBA4-7DC5-3A4A-8C25-AEAC47DC58B9}"/>
              </a:ext>
            </a:extLst>
          </p:cNvPr>
          <p:cNvSpPr/>
          <p:nvPr/>
        </p:nvSpPr>
        <p:spPr>
          <a:xfrm>
            <a:off x="5262280" y="3074590"/>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Can 86">
            <a:extLst>
              <a:ext uri="{FF2B5EF4-FFF2-40B4-BE49-F238E27FC236}">
                <a16:creationId xmlns:a16="http://schemas.microsoft.com/office/drawing/2014/main" id="{8A7128B8-F140-B347-84FE-09E194B27D42}"/>
              </a:ext>
            </a:extLst>
          </p:cNvPr>
          <p:cNvSpPr/>
          <p:nvPr/>
        </p:nvSpPr>
        <p:spPr>
          <a:xfrm>
            <a:off x="1576339" y="3082870"/>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Rounded Rectangle 87"/>
          <p:cNvSpPr/>
          <p:nvPr/>
        </p:nvSpPr>
        <p:spPr>
          <a:xfrm>
            <a:off x="365125" y="2590800"/>
            <a:ext cx="8413750" cy="165117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271" name="TextBox 37"/>
          <p:cNvSpPr txBox="1">
            <a:spLocks noChangeArrowheads="1"/>
          </p:cNvSpPr>
          <p:nvPr/>
        </p:nvSpPr>
        <p:spPr bwMode="auto">
          <a:xfrm>
            <a:off x="7009407" y="627603"/>
            <a:ext cx="13874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Votes Table</a:t>
            </a:r>
          </a:p>
        </p:txBody>
      </p:sp>
      <p:sp>
        <p:nvSpPr>
          <p:cNvPr id="96273" name="TextBox 43"/>
          <p:cNvSpPr txBox="1">
            <a:spLocks noChangeArrowheads="1"/>
          </p:cNvSpPr>
          <p:nvPr/>
        </p:nvSpPr>
        <p:spPr bwMode="auto">
          <a:xfrm>
            <a:off x="1401982" y="3965781"/>
            <a:ext cx="99666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a:t>
            </a:r>
          </a:p>
        </p:txBody>
      </p:sp>
      <p:sp>
        <p:nvSpPr>
          <p:cNvPr id="96275" name="TextBox 45"/>
          <p:cNvSpPr txBox="1">
            <a:spLocks noChangeArrowheads="1"/>
          </p:cNvSpPr>
          <p:nvPr/>
        </p:nvSpPr>
        <p:spPr bwMode="auto">
          <a:xfrm>
            <a:off x="5091256" y="3966064"/>
            <a:ext cx="1061198"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a:t>
            </a:r>
          </a:p>
        </p:txBody>
      </p:sp>
      <p:sp>
        <p:nvSpPr>
          <p:cNvPr id="96276" name="Title 1"/>
          <p:cNvSpPr>
            <a:spLocks noGrp="1"/>
          </p:cNvSpPr>
          <p:nvPr>
            <p:ph type="title"/>
          </p:nvPr>
        </p:nvSpPr>
        <p:spPr>
          <a:xfrm>
            <a:off x="336550" y="114300"/>
            <a:ext cx="8686948" cy="546100"/>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Scaling high write throughput &amp; low cardinality…</a:t>
            </a:r>
          </a:p>
        </p:txBody>
      </p:sp>
      <p:grpSp>
        <p:nvGrpSpPr>
          <p:cNvPr id="96281" name="Group 39"/>
          <p:cNvGrpSpPr>
            <a:grpSpLocks/>
          </p:cNvGrpSpPr>
          <p:nvPr/>
        </p:nvGrpSpPr>
        <p:grpSpPr bwMode="auto">
          <a:xfrm>
            <a:off x="4206875" y="785813"/>
            <a:ext cx="730250" cy="911225"/>
            <a:chOff x="4240756" y="622134"/>
            <a:chExt cx="731520" cy="911877"/>
          </a:xfrm>
        </p:grpSpPr>
        <p:pic>
          <p:nvPicPr>
            <p:cNvPr id="96283" name="Picture 40" descr="Use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0756" y="622134"/>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284" name="TextBox 58"/>
            <p:cNvSpPr txBox="1">
              <a:spLocks noChangeArrowheads="1"/>
            </p:cNvSpPr>
            <p:nvPr/>
          </p:nvSpPr>
          <p:spPr bwMode="auto">
            <a:xfrm>
              <a:off x="4373387" y="1380123"/>
              <a:ext cx="471738"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Voters</a:t>
              </a:r>
            </a:p>
          </p:txBody>
        </p:sp>
      </p:grpSp>
      <p:pic>
        <p:nvPicPr>
          <p:cNvPr id="38" name="Graphic 50">
            <a:extLst>
              <a:ext uri="{FF2B5EF4-FFF2-40B4-BE49-F238E27FC236}">
                <a16:creationId xmlns:a16="http://schemas.microsoft.com/office/drawing/2014/main" id="{DFB10575-269A-B947-B091-E96B2F97D5D9}"/>
              </a:ext>
            </a:extLst>
          </p:cNvPr>
          <p:cNvPicPr>
            <a:picLocks noChangeAspect="1"/>
          </p:cNvPicPr>
          <p:nvPr/>
        </p:nvPicPr>
        <p:blipFill>
          <a:blip r:embed="rId4"/>
          <a:stretch>
            <a:fillRect/>
          </a:stretch>
        </p:blipFill>
        <p:spPr>
          <a:xfrm>
            <a:off x="1724963" y="3599233"/>
            <a:ext cx="315541" cy="315541"/>
          </a:xfrm>
          <a:prstGeom prst="rect">
            <a:avLst/>
          </a:prstGeom>
        </p:spPr>
      </p:pic>
      <p:pic>
        <p:nvPicPr>
          <p:cNvPr id="40" name="Graphic 56">
            <a:extLst>
              <a:ext uri="{FF2B5EF4-FFF2-40B4-BE49-F238E27FC236}">
                <a16:creationId xmlns:a16="http://schemas.microsoft.com/office/drawing/2014/main" id="{53A4417B-C80F-AC44-96C6-0B8AA69B470F}"/>
              </a:ext>
            </a:extLst>
          </p:cNvPr>
          <p:cNvPicPr>
            <a:picLocks noChangeAspect="1"/>
          </p:cNvPicPr>
          <p:nvPr/>
        </p:nvPicPr>
        <p:blipFill>
          <a:blip r:embed="rId5"/>
          <a:stretch>
            <a:fillRect/>
          </a:stretch>
        </p:blipFill>
        <p:spPr>
          <a:xfrm>
            <a:off x="472650" y="2336800"/>
            <a:ext cx="469900" cy="469900"/>
          </a:xfrm>
          <a:prstGeom prst="rect">
            <a:avLst/>
          </a:prstGeom>
        </p:spPr>
      </p:pic>
      <p:sp>
        <p:nvSpPr>
          <p:cNvPr id="95" name="TextBox 94"/>
          <p:cNvSpPr txBox="1"/>
          <p:nvPr/>
        </p:nvSpPr>
        <p:spPr>
          <a:xfrm>
            <a:off x="2895699" y="4453260"/>
            <a:ext cx="3561807" cy="246221"/>
          </a:xfrm>
          <a:prstGeom prst="rect">
            <a:avLst/>
          </a:prstGeom>
          <a:noFill/>
        </p:spPr>
        <p:txBody>
          <a:bodyPr wrap="square" lIns="0" tIns="0" rIns="0" bIns="0">
            <a:spAutoFit/>
          </a:bodyPr>
          <a:lstStyle/>
          <a:p>
            <a:pPr algn="ctr" eaLnBrk="1" fontAlgn="auto" hangingPunct="1">
              <a:spcBef>
                <a:spcPts val="0"/>
              </a:spcBef>
              <a:spcAft>
                <a:spcPts val="0"/>
              </a:spcAft>
              <a:defRPr/>
            </a:pPr>
            <a:r>
              <a:rPr lang="en-US" sz="1600"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Single Item limit: 1,000 WCUs</a:t>
            </a:r>
          </a:p>
        </p:txBody>
      </p:sp>
      <p:sp>
        <p:nvSpPr>
          <p:cNvPr id="42" name="Can 41">
            <a:extLst>
              <a:ext uri="{FF2B5EF4-FFF2-40B4-BE49-F238E27FC236}">
                <a16:creationId xmlns:a16="http://schemas.microsoft.com/office/drawing/2014/main" id="{515F6879-3E3F-3942-92FA-8E71257F1B2F}"/>
              </a:ext>
            </a:extLst>
          </p:cNvPr>
          <p:cNvSpPr/>
          <p:nvPr/>
        </p:nvSpPr>
        <p:spPr>
          <a:xfrm>
            <a:off x="672158" y="3079999"/>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Can 43">
            <a:extLst>
              <a:ext uri="{FF2B5EF4-FFF2-40B4-BE49-F238E27FC236}">
                <a16:creationId xmlns:a16="http://schemas.microsoft.com/office/drawing/2014/main" id="{86909909-B411-F847-BB64-E9725D359274}"/>
              </a:ext>
            </a:extLst>
          </p:cNvPr>
          <p:cNvSpPr/>
          <p:nvPr/>
        </p:nvSpPr>
        <p:spPr>
          <a:xfrm>
            <a:off x="2496083" y="3078611"/>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Can 44">
            <a:extLst>
              <a:ext uri="{FF2B5EF4-FFF2-40B4-BE49-F238E27FC236}">
                <a16:creationId xmlns:a16="http://schemas.microsoft.com/office/drawing/2014/main" id="{4087A1D1-1BDD-CE4E-919F-85A48B6DDC20}"/>
              </a:ext>
            </a:extLst>
          </p:cNvPr>
          <p:cNvSpPr/>
          <p:nvPr/>
        </p:nvSpPr>
        <p:spPr>
          <a:xfrm>
            <a:off x="3419532" y="3078611"/>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Can 45">
            <a:extLst>
              <a:ext uri="{FF2B5EF4-FFF2-40B4-BE49-F238E27FC236}">
                <a16:creationId xmlns:a16="http://schemas.microsoft.com/office/drawing/2014/main" id="{5C056B56-05F6-0D4E-AAE8-1329C0666CA4}"/>
              </a:ext>
            </a:extLst>
          </p:cNvPr>
          <p:cNvSpPr/>
          <p:nvPr/>
        </p:nvSpPr>
        <p:spPr>
          <a:xfrm>
            <a:off x="4339276" y="3091406"/>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8" name="Graphic 50">
            <a:extLst>
              <a:ext uri="{FF2B5EF4-FFF2-40B4-BE49-F238E27FC236}">
                <a16:creationId xmlns:a16="http://schemas.microsoft.com/office/drawing/2014/main" id="{821987C3-6876-3349-BBCD-6C39BEC793AA}"/>
              </a:ext>
            </a:extLst>
          </p:cNvPr>
          <p:cNvPicPr>
            <a:picLocks noChangeAspect="1"/>
          </p:cNvPicPr>
          <p:nvPr/>
        </p:nvPicPr>
        <p:blipFill>
          <a:blip r:embed="rId4"/>
          <a:stretch>
            <a:fillRect/>
          </a:stretch>
        </p:blipFill>
        <p:spPr>
          <a:xfrm>
            <a:off x="5434385" y="3599234"/>
            <a:ext cx="315541" cy="315541"/>
          </a:xfrm>
          <a:prstGeom prst="rect">
            <a:avLst/>
          </a:prstGeom>
        </p:spPr>
      </p:pic>
      <p:sp>
        <p:nvSpPr>
          <p:cNvPr id="50" name="Can 49">
            <a:extLst>
              <a:ext uri="{FF2B5EF4-FFF2-40B4-BE49-F238E27FC236}">
                <a16:creationId xmlns:a16="http://schemas.microsoft.com/office/drawing/2014/main" id="{F9DB802A-E6D1-F94A-AED1-5AD73C646B35}"/>
              </a:ext>
            </a:extLst>
          </p:cNvPr>
          <p:cNvSpPr/>
          <p:nvPr/>
        </p:nvSpPr>
        <p:spPr>
          <a:xfrm>
            <a:off x="6182469" y="3076281"/>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Can 50">
            <a:extLst>
              <a:ext uri="{FF2B5EF4-FFF2-40B4-BE49-F238E27FC236}">
                <a16:creationId xmlns:a16="http://schemas.microsoft.com/office/drawing/2014/main" id="{EDA58A4E-752D-1441-B84A-09F80CB6BD07}"/>
              </a:ext>
            </a:extLst>
          </p:cNvPr>
          <p:cNvSpPr/>
          <p:nvPr/>
        </p:nvSpPr>
        <p:spPr>
          <a:xfrm>
            <a:off x="7082945" y="3064674"/>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Can 51">
            <a:extLst>
              <a:ext uri="{FF2B5EF4-FFF2-40B4-BE49-F238E27FC236}">
                <a16:creationId xmlns:a16="http://schemas.microsoft.com/office/drawing/2014/main" id="{BBDF24D9-9AF5-934F-A964-EEF689DD513B}"/>
              </a:ext>
            </a:extLst>
          </p:cNvPr>
          <p:cNvSpPr/>
          <p:nvPr/>
        </p:nvSpPr>
        <p:spPr>
          <a:xfrm>
            <a:off x="7983421" y="3064674"/>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 name="Group 8">
            <a:extLst>
              <a:ext uri="{FF2B5EF4-FFF2-40B4-BE49-F238E27FC236}">
                <a16:creationId xmlns:a16="http://schemas.microsoft.com/office/drawing/2014/main" id="{E77430B7-8DD0-6F4F-B850-AE8EC32F89D8}"/>
              </a:ext>
            </a:extLst>
          </p:cNvPr>
          <p:cNvGrpSpPr/>
          <p:nvPr/>
        </p:nvGrpSpPr>
        <p:grpSpPr>
          <a:xfrm>
            <a:off x="1572634" y="1763822"/>
            <a:ext cx="2708396" cy="1750819"/>
            <a:chOff x="1572634" y="1763822"/>
            <a:chExt cx="2708396" cy="1750819"/>
          </a:xfrm>
        </p:grpSpPr>
        <p:sp>
          <p:nvSpPr>
            <p:cNvPr id="43" name="Can 42">
              <a:extLst>
                <a:ext uri="{FF2B5EF4-FFF2-40B4-BE49-F238E27FC236}">
                  <a16:creationId xmlns:a16="http://schemas.microsoft.com/office/drawing/2014/main" id="{F8729727-AC36-C24F-91D9-803AD2B94FBD}"/>
                </a:ext>
              </a:extLst>
            </p:cNvPr>
            <p:cNvSpPr/>
            <p:nvPr/>
          </p:nvSpPr>
          <p:spPr>
            <a:xfrm>
              <a:off x="1572634" y="3078611"/>
              <a:ext cx="620200" cy="436030"/>
            </a:xfrm>
            <a:prstGeom prst="can">
              <a:avLst/>
            </a:prstGeom>
            <a:solidFill>
              <a:srgbClr val="B31A9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a:extLst>
                <a:ext uri="{FF2B5EF4-FFF2-40B4-BE49-F238E27FC236}">
                  <a16:creationId xmlns:a16="http://schemas.microsoft.com/office/drawing/2014/main" id="{787DAF39-C27B-2140-973A-7C4192E223B1}"/>
                </a:ext>
              </a:extLst>
            </p:cNvPr>
            <p:cNvGrpSpPr/>
            <p:nvPr/>
          </p:nvGrpSpPr>
          <p:grpSpPr>
            <a:xfrm>
              <a:off x="1985303" y="1763822"/>
              <a:ext cx="2295727" cy="939391"/>
              <a:chOff x="1985303" y="1763822"/>
              <a:chExt cx="2295727" cy="939391"/>
            </a:xfrm>
          </p:grpSpPr>
          <p:sp>
            <p:nvSpPr>
              <p:cNvPr id="96280" name="TextBox 57"/>
              <p:cNvSpPr txBox="1">
                <a:spLocks noChangeArrowheads="1"/>
              </p:cNvSpPr>
              <p:nvPr/>
            </p:nvSpPr>
            <p:spPr bwMode="auto">
              <a:xfrm rot="19190714">
                <a:off x="1985303" y="1972114"/>
                <a:ext cx="1874622"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20,000 votes/sec</a:t>
                </a:r>
              </a:p>
            </p:txBody>
          </p:sp>
          <p:grpSp>
            <p:nvGrpSpPr>
              <p:cNvPr id="2" name="Group 1">
                <a:extLst>
                  <a:ext uri="{FF2B5EF4-FFF2-40B4-BE49-F238E27FC236}">
                    <a16:creationId xmlns:a16="http://schemas.microsoft.com/office/drawing/2014/main" id="{3601A933-189C-304A-B0DE-D9BCDA754580}"/>
                  </a:ext>
                </a:extLst>
              </p:cNvPr>
              <p:cNvGrpSpPr/>
              <p:nvPr/>
            </p:nvGrpSpPr>
            <p:grpSpPr>
              <a:xfrm rot="3065631">
                <a:off x="3595409" y="1214280"/>
                <a:ext cx="136080" cy="1235163"/>
                <a:chOff x="7286854" y="825607"/>
                <a:chExt cx="136080" cy="1235163"/>
              </a:xfrm>
            </p:grpSpPr>
            <p:sp>
              <p:nvSpPr>
                <p:cNvPr id="53" name="Oval 52">
                  <a:extLst>
                    <a:ext uri="{FF2B5EF4-FFF2-40B4-BE49-F238E27FC236}">
                      <a16:creationId xmlns:a16="http://schemas.microsoft.com/office/drawing/2014/main" id="{FB8BA51C-D08F-E64A-BEBB-3F97F7967944}"/>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Oval 54">
                  <a:extLst>
                    <a:ext uri="{FF2B5EF4-FFF2-40B4-BE49-F238E27FC236}">
                      <a16:creationId xmlns:a16="http://schemas.microsoft.com/office/drawing/2014/main" id="{FBA58A2C-1969-254A-A12E-7EE5C49FA5C6}"/>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Oval 56">
                  <a:extLst>
                    <a:ext uri="{FF2B5EF4-FFF2-40B4-BE49-F238E27FC236}">
                      <a16:creationId xmlns:a16="http://schemas.microsoft.com/office/drawing/2014/main" id="{9E4A394F-D9A0-5D43-9DEF-E17DE05770D5}"/>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Oval 57">
                  <a:extLst>
                    <a:ext uri="{FF2B5EF4-FFF2-40B4-BE49-F238E27FC236}">
                      <a16:creationId xmlns:a16="http://schemas.microsoft.com/office/drawing/2014/main" id="{2EF2ACFE-D88F-AC47-B0FE-07A2819493A0}"/>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Oval 58">
                  <a:extLst>
                    <a:ext uri="{FF2B5EF4-FFF2-40B4-BE49-F238E27FC236}">
                      <a16:creationId xmlns:a16="http://schemas.microsoft.com/office/drawing/2014/main" id="{BCD15561-F232-0040-BDEC-4289FECF76EC}"/>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Oval 59">
                  <a:extLst>
                    <a:ext uri="{FF2B5EF4-FFF2-40B4-BE49-F238E27FC236}">
                      <a16:creationId xmlns:a16="http://schemas.microsoft.com/office/drawing/2014/main" id="{ECA0286A-7CA0-9849-BB31-627FAAA3633E}"/>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Oval 60">
                  <a:extLst>
                    <a:ext uri="{FF2B5EF4-FFF2-40B4-BE49-F238E27FC236}">
                      <a16:creationId xmlns:a16="http://schemas.microsoft.com/office/drawing/2014/main" id="{BE075BF2-0AF0-FB44-873D-BAD15810F63C}"/>
                    </a:ext>
                  </a:extLst>
                </p:cNvPr>
                <p:cNvSpPr/>
                <p:nvPr/>
              </p:nvSpPr>
              <p:spPr>
                <a:xfrm>
                  <a:off x="7286854" y="97881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Oval 61">
                  <a:extLst>
                    <a:ext uri="{FF2B5EF4-FFF2-40B4-BE49-F238E27FC236}">
                      <a16:creationId xmlns:a16="http://schemas.microsoft.com/office/drawing/2014/main" id="{AF2BE152-4832-2648-A06E-5F1CAEFBEBEB}"/>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3" name="Group 62">
                <a:extLst>
                  <a:ext uri="{FF2B5EF4-FFF2-40B4-BE49-F238E27FC236}">
                    <a16:creationId xmlns:a16="http://schemas.microsoft.com/office/drawing/2014/main" id="{1150D007-5A2D-864A-87C1-09047630FFB9}"/>
                  </a:ext>
                </a:extLst>
              </p:cNvPr>
              <p:cNvGrpSpPr/>
              <p:nvPr/>
            </p:nvGrpSpPr>
            <p:grpSpPr>
              <a:xfrm rot="3063339">
                <a:off x="2609803" y="2017591"/>
                <a:ext cx="136080" cy="1235163"/>
                <a:chOff x="7286854" y="825607"/>
                <a:chExt cx="136080" cy="1235163"/>
              </a:xfrm>
            </p:grpSpPr>
            <p:sp>
              <p:nvSpPr>
                <p:cNvPr id="64" name="Oval 63">
                  <a:extLst>
                    <a:ext uri="{FF2B5EF4-FFF2-40B4-BE49-F238E27FC236}">
                      <a16:creationId xmlns:a16="http://schemas.microsoft.com/office/drawing/2014/main" id="{9E5AC4DA-C3EE-384D-BE8D-4FFE8F13F29A}"/>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Oval 64">
                  <a:extLst>
                    <a:ext uri="{FF2B5EF4-FFF2-40B4-BE49-F238E27FC236}">
                      <a16:creationId xmlns:a16="http://schemas.microsoft.com/office/drawing/2014/main" id="{CD597E2A-833B-4F4F-B5EB-049CFC94E0FE}"/>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Oval 65">
                  <a:extLst>
                    <a:ext uri="{FF2B5EF4-FFF2-40B4-BE49-F238E27FC236}">
                      <a16:creationId xmlns:a16="http://schemas.microsoft.com/office/drawing/2014/main" id="{B685FC6C-5185-4C42-A3B7-2B3FB7FD96D8}"/>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Oval 66">
                  <a:extLst>
                    <a:ext uri="{FF2B5EF4-FFF2-40B4-BE49-F238E27FC236}">
                      <a16:creationId xmlns:a16="http://schemas.microsoft.com/office/drawing/2014/main" id="{3C0D994A-14E7-4244-A2F8-4766CF04567E}"/>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8" name="Oval 67">
                  <a:extLst>
                    <a:ext uri="{FF2B5EF4-FFF2-40B4-BE49-F238E27FC236}">
                      <a16:creationId xmlns:a16="http://schemas.microsoft.com/office/drawing/2014/main" id="{1AC599B2-2441-0346-8275-AB926F1B989C}"/>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Oval 68">
                  <a:extLst>
                    <a:ext uri="{FF2B5EF4-FFF2-40B4-BE49-F238E27FC236}">
                      <a16:creationId xmlns:a16="http://schemas.microsoft.com/office/drawing/2014/main" id="{B31CD8AB-9FEF-254C-A383-C12C7C8503E5}"/>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Oval 69">
                  <a:extLst>
                    <a:ext uri="{FF2B5EF4-FFF2-40B4-BE49-F238E27FC236}">
                      <a16:creationId xmlns:a16="http://schemas.microsoft.com/office/drawing/2014/main" id="{31196C87-2A03-AA42-8DB3-53F349F0018B}"/>
                    </a:ext>
                  </a:extLst>
                </p:cNvPr>
                <p:cNvSpPr/>
                <p:nvPr/>
              </p:nvSpPr>
              <p:spPr>
                <a:xfrm>
                  <a:off x="7286854" y="97881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Oval 70">
                  <a:extLst>
                    <a:ext uri="{FF2B5EF4-FFF2-40B4-BE49-F238E27FC236}">
                      <a16:creationId xmlns:a16="http://schemas.microsoft.com/office/drawing/2014/main" id="{BC418F70-894F-AC46-8506-BEB31669D548}"/>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0" name="Group 9">
            <a:extLst>
              <a:ext uri="{FF2B5EF4-FFF2-40B4-BE49-F238E27FC236}">
                <a16:creationId xmlns:a16="http://schemas.microsoft.com/office/drawing/2014/main" id="{20E1379C-DB4E-7241-95A7-B44AD07104ED}"/>
              </a:ext>
            </a:extLst>
          </p:cNvPr>
          <p:cNvGrpSpPr/>
          <p:nvPr/>
        </p:nvGrpSpPr>
        <p:grpSpPr>
          <a:xfrm>
            <a:off x="5012181" y="1508991"/>
            <a:ext cx="873952" cy="2004672"/>
            <a:chOff x="5012181" y="1508991"/>
            <a:chExt cx="873952" cy="2004672"/>
          </a:xfrm>
        </p:grpSpPr>
        <p:sp>
          <p:nvSpPr>
            <p:cNvPr id="47" name="Can 46">
              <a:extLst>
                <a:ext uri="{FF2B5EF4-FFF2-40B4-BE49-F238E27FC236}">
                  <a16:creationId xmlns:a16="http://schemas.microsoft.com/office/drawing/2014/main" id="{34961F16-EBC4-814B-A4AE-3B6CEE152A3F}"/>
                </a:ext>
              </a:extLst>
            </p:cNvPr>
            <p:cNvSpPr/>
            <p:nvPr/>
          </p:nvSpPr>
          <p:spPr>
            <a:xfrm>
              <a:off x="5265933" y="3077633"/>
              <a:ext cx="620200" cy="436030"/>
            </a:xfrm>
            <a:prstGeom prst="can">
              <a:avLst/>
            </a:prstGeom>
            <a:solidFill>
              <a:srgbClr val="B31A9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 name="Group 7">
              <a:extLst>
                <a:ext uri="{FF2B5EF4-FFF2-40B4-BE49-F238E27FC236}">
                  <a16:creationId xmlns:a16="http://schemas.microsoft.com/office/drawing/2014/main" id="{485C33A2-A7E6-8E42-9A55-2EE613A902A2}"/>
                </a:ext>
              </a:extLst>
            </p:cNvPr>
            <p:cNvGrpSpPr/>
            <p:nvPr/>
          </p:nvGrpSpPr>
          <p:grpSpPr>
            <a:xfrm>
              <a:off x="5012181" y="1508991"/>
              <a:ext cx="586898" cy="1424542"/>
              <a:chOff x="5012181" y="1508991"/>
              <a:chExt cx="586898" cy="1424542"/>
            </a:xfrm>
          </p:grpSpPr>
          <p:sp>
            <p:nvSpPr>
              <p:cNvPr id="96278" name="TextBox 56"/>
              <p:cNvSpPr txBox="1">
                <a:spLocks noChangeArrowheads="1"/>
              </p:cNvSpPr>
              <p:nvPr/>
            </p:nvSpPr>
            <p:spPr bwMode="auto">
              <a:xfrm rot="3781435">
                <a:off x="4731351" y="1884276"/>
                <a:ext cx="124301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10,000 votes/sec</a:t>
                </a:r>
              </a:p>
            </p:txBody>
          </p:sp>
          <p:grpSp>
            <p:nvGrpSpPr>
              <p:cNvPr id="72" name="Group 71">
                <a:extLst>
                  <a:ext uri="{FF2B5EF4-FFF2-40B4-BE49-F238E27FC236}">
                    <a16:creationId xmlns:a16="http://schemas.microsoft.com/office/drawing/2014/main" id="{1D6BFF1A-C9DD-9449-90FD-689211CC2EDC}"/>
                  </a:ext>
                </a:extLst>
              </p:cNvPr>
              <p:cNvGrpSpPr/>
              <p:nvPr/>
            </p:nvGrpSpPr>
            <p:grpSpPr>
              <a:xfrm rot="20071910">
                <a:off x="5012181" y="1698370"/>
                <a:ext cx="136080" cy="1235163"/>
                <a:chOff x="7286854" y="825607"/>
                <a:chExt cx="136080" cy="1235163"/>
              </a:xfrm>
            </p:grpSpPr>
            <p:sp>
              <p:nvSpPr>
                <p:cNvPr id="73" name="Oval 72">
                  <a:extLst>
                    <a:ext uri="{FF2B5EF4-FFF2-40B4-BE49-F238E27FC236}">
                      <a16:creationId xmlns:a16="http://schemas.microsoft.com/office/drawing/2014/main" id="{B2D2FEBA-8781-5C45-A683-8A8661ED3165}"/>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Oval 73">
                  <a:extLst>
                    <a:ext uri="{FF2B5EF4-FFF2-40B4-BE49-F238E27FC236}">
                      <a16:creationId xmlns:a16="http://schemas.microsoft.com/office/drawing/2014/main" id="{404C9D54-B175-3243-AABF-E336237A790C}"/>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Oval 74">
                  <a:extLst>
                    <a:ext uri="{FF2B5EF4-FFF2-40B4-BE49-F238E27FC236}">
                      <a16:creationId xmlns:a16="http://schemas.microsoft.com/office/drawing/2014/main" id="{91984AE1-933B-0F43-AFDA-3F2701A9968F}"/>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Oval 75">
                  <a:extLst>
                    <a:ext uri="{FF2B5EF4-FFF2-40B4-BE49-F238E27FC236}">
                      <a16:creationId xmlns:a16="http://schemas.microsoft.com/office/drawing/2014/main" id="{986E437F-D627-774E-9151-8C85B2AF1B5A}"/>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Oval 76">
                  <a:extLst>
                    <a:ext uri="{FF2B5EF4-FFF2-40B4-BE49-F238E27FC236}">
                      <a16:creationId xmlns:a16="http://schemas.microsoft.com/office/drawing/2014/main" id="{BE82EAEE-E298-BE41-8914-529424180410}"/>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Oval 77">
                  <a:extLst>
                    <a:ext uri="{FF2B5EF4-FFF2-40B4-BE49-F238E27FC236}">
                      <a16:creationId xmlns:a16="http://schemas.microsoft.com/office/drawing/2014/main" id="{0AFFB443-08E7-BC4D-88CD-1DC68377C944}"/>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9" name="Oval 78">
                  <a:extLst>
                    <a:ext uri="{FF2B5EF4-FFF2-40B4-BE49-F238E27FC236}">
                      <a16:creationId xmlns:a16="http://schemas.microsoft.com/office/drawing/2014/main" id="{B9EC64A8-D750-714A-BDAF-4E063CEFB2D5}"/>
                    </a:ext>
                  </a:extLst>
                </p:cNvPr>
                <p:cNvSpPr/>
                <p:nvPr/>
              </p:nvSpPr>
              <p:spPr>
                <a:xfrm>
                  <a:off x="7286854" y="97881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Oval 79">
                  <a:extLst>
                    <a:ext uri="{FF2B5EF4-FFF2-40B4-BE49-F238E27FC236}">
                      <a16:creationId xmlns:a16="http://schemas.microsoft.com/office/drawing/2014/main" id="{BAF989E4-26E2-3745-9243-F1612B78E01B}"/>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pic>
        <p:nvPicPr>
          <p:cNvPr id="6" name="Picture 5">
            <a:extLst>
              <a:ext uri="{FF2B5EF4-FFF2-40B4-BE49-F238E27FC236}">
                <a16:creationId xmlns:a16="http://schemas.microsoft.com/office/drawing/2014/main" id="{C7C42413-3829-2948-B3C1-90E018385AED}"/>
              </a:ext>
            </a:extLst>
          </p:cNvPr>
          <p:cNvPicPr>
            <a:picLocks noChangeAspect="1"/>
          </p:cNvPicPr>
          <p:nvPr/>
        </p:nvPicPr>
        <p:blipFill>
          <a:blip r:embed="rId6"/>
          <a:stretch>
            <a:fillRect/>
          </a:stretch>
        </p:blipFill>
        <p:spPr>
          <a:xfrm>
            <a:off x="6761873" y="896366"/>
            <a:ext cx="2009914" cy="1554057"/>
          </a:xfrm>
          <a:prstGeom prst="rect">
            <a:avLst/>
          </a:prstGeom>
        </p:spPr>
      </p:pic>
    </p:spTree>
    <p:extLst>
      <p:ext uri="{BB962C8B-B14F-4D97-AF65-F5344CB8AC3E}">
        <p14:creationId xmlns:p14="http://schemas.microsoft.com/office/powerpoint/2010/main" val="191629833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336550" y="114300"/>
            <a:ext cx="8205788" cy="546100"/>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Write shard the partition key…</a:t>
            </a:r>
          </a:p>
        </p:txBody>
      </p:sp>
      <p:sp>
        <p:nvSpPr>
          <p:cNvPr id="98362" name="TextBox 34"/>
          <p:cNvSpPr txBox="1">
            <a:spLocks noChangeArrowheads="1"/>
          </p:cNvSpPr>
          <p:nvPr/>
        </p:nvSpPr>
        <p:spPr bwMode="auto">
          <a:xfrm>
            <a:off x="595313" y="3919520"/>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A#2</a:t>
            </a:r>
          </a:p>
        </p:txBody>
      </p:sp>
      <p:sp>
        <p:nvSpPr>
          <p:cNvPr id="98360" name="TextBox 42"/>
          <p:cNvSpPr txBox="1">
            <a:spLocks noChangeArrowheads="1"/>
          </p:cNvSpPr>
          <p:nvPr/>
        </p:nvSpPr>
        <p:spPr bwMode="auto">
          <a:xfrm>
            <a:off x="5356225" y="3422633"/>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B_1</a:t>
            </a:r>
          </a:p>
        </p:txBody>
      </p:sp>
      <p:sp>
        <p:nvSpPr>
          <p:cNvPr id="98358" name="TextBox 60"/>
          <p:cNvSpPr txBox="1">
            <a:spLocks noChangeArrowheads="1"/>
          </p:cNvSpPr>
          <p:nvPr/>
        </p:nvSpPr>
        <p:spPr bwMode="auto">
          <a:xfrm>
            <a:off x="5862638" y="4246545"/>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B_2</a:t>
            </a:r>
          </a:p>
        </p:txBody>
      </p:sp>
      <p:sp>
        <p:nvSpPr>
          <p:cNvPr id="98356" name="TextBox 63"/>
          <p:cNvSpPr txBox="1">
            <a:spLocks noChangeArrowheads="1"/>
          </p:cNvSpPr>
          <p:nvPr/>
        </p:nvSpPr>
        <p:spPr bwMode="auto">
          <a:xfrm>
            <a:off x="6203950" y="3671870"/>
            <a:ext cx="846138"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B_3</a:t>
            </a:r>
          </a:p>
        </p:txBody>
      </p:sp>
      <p:sp>
        <p:nvSpPr>
          <p:cNvPr id="98354" name="TextBox 66"/>
          <p:cNvSpPr txBox="1">
            <a:spLocks noChangeArrowheads="1"/>
          </p:cNvSpPr>
          <p:nvPr/>
        </p:nvSpPr>
        <p:spPr bwMode="auto">
          <a:xfrm>
            <a:off x="6942138" y="3357545"/>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B_5</a:t>
            </a:r>
          </a:p>
        </p:txBody>
      </p:sp>
      <p:sp>
        <p:nvSpPr>
          <p:cNvPr id="98352" name="TextBox 69"/>
          <p:cNvSpPr txBox="1">
            <a:spLocks noChangeArrowheads="1"/>
          </p:cNvSpPr>
          <p:nvPr/>
        </p:nvSpPr>
        <p:spPr bwMode="auto">
          <a:xfrm>
            <a:off x="6286500" y="3045273"/>
            <a:ext cx="847725" cy="153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B_4</a:t>
            </a:r>
          </a:p>
        </p:txBody>
      </p:sp>
      <p:sp>
        <p:nvSpPr>
          <p:cNvPr id="98350" name="TextBox 72"/>
          <p:cNvSpPr txBox="1">
            <a:spLocks noChangeArrowheads="1"/>
          </p:cNvSpPr>
          <p:nvPr/>
        </p:nvSpPr>
        <p:spPr bwMode="auto">
          <a:xfrm>
            <a:off x="7848600" y="3657583"/>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B_7</a:t>
            </a:r>
          </a:p>
        </p:txBody>
      </p:sp>
      <p:sp>
        <p:nvSpPr>
          <p:cNvPr id="98348" name="TextBox 75"/>
          <p:cNvSpPr txBox="1">
            <a:spLocks noChangeArrowheads="1"/>
          </p:cNvSpPr>
          <p:nvPr/>
        </p:nvSpPr>
        <p:spPr bwMode="auto">
          <a:xfrm>
            <a:off x="7310438" y="4246545"/>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B_6</a:t>
            </a:r>
          </a:p>
        </p:txBody>
      </p:sp>
      <p:sp>
        <p:nvSpPr>
          <p:cNvPr id="98346" name="TextBox 78"/>
          <p:cNvSpPr txBox="1">
            <a:spLocks noChangeArrowheads="1"/>
          </p:cNvSpPr>
          <p:nvPr/>
        </p:nvSpPr>
        <p:spPr bwMode="auto">
          <a:xfrm>
            <a:off x="887413" y="3174983"/>
            <a:ext cx="84613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A#1</a:t>
            </a:r>
          </a:p>
        </p:txBody>
      </p:sp>
      <p:sp>
        <p:nvSpPr>
          <p:cNvPr id="98344" name="TextBox 81"/>
          <p:cNvSpPr txBox="1">
            <a:spLocks noChangeArrowheads="1"/>
          </p:cNvSpPr>
          <p:nvPr/>
        </p:nvSpPr>
        <p:spPr bwMode="auto">
          <a:xfrm>
            <a:off x="1493838" y="3798870"/>
            <a:ext cx="84613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A#3</a:t>
            </a:r>
          </a:p>
        </p:txBody>
      </p:sp>
      <p:sp>
        <p:nvSpPr>
          <p:cNvPr id="98342" name="TextBox 84"/>
          <p:cNvSpPr txBox="1">
            <a:spLocks noChangeArrowheads="1"/>
          </p:cNvSpPr>
          <p:nvPr/>
        </p:nvSpPr>
        <p:spPr bwMode="auto">
          <a:xfrm>
            <a:off x="1917700" y="3122595"/>
            <a:ext cx="846138"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A#4</a:t>
            </a:r>
          </a:p>
        </p:txBody>
      </p:sp>
      <p:sp>
        <p:nvSpPr>
          <p:cNvPr id="98340" name="TextBox 96"/>
          <p:cNvSpPr txBox="1">
            <a:spLocks noChangeArrowheads="1"/>
          </p:cNvSpPr>
          <p:nvPr/>
        </p:nvSpPr>
        <p:spPr bwMode="auto">
          <a:xfrm>
            <a:off x="2954338" y="3020995"/>
            <a:ext cx="84613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A#7</a:t>
            </a:r>
          </a:p>
        </p:txBody>
      </p:sp>
      <p:sp>
        <p:nvSpPr>
          <p:cNvPr id="98338" name="TextBox 102"/>
          <p:cNvSpPr txBox="1">
            <a:spLocks noChangeArrowheads="1"/>
          </p:cNvSpPr>
          <p:nvPr/>
        </p:nvSpPr>
        <p:spPr bwMode="auto">
          <a:xfrm>
            <a:off x="7789863" y="3035748"/>
            <a:ext cx="846137" cy="153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B_8</a:t>
            </a:r>
          </a:p>
        </p:txBody>
      </p:sp>
      <p:sp>
        <p:nvSpPr>
          <p:cNvPr id="98320" name="TextBox 11"/>
          <p:cNvSpPr txBox="1">
            <a:spLocks noChangeArrowheads="1"/>
          </p:cNvSpPr>
          <p:nvPr/>
        </p:nvSpPr>
        <p:spPr bwMode="auto">
          <a:xfrm>
            <a:off x="365125" y="636600"/>
            <a:ext cx="3350597"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UPDATE Item : </a:t>
            </a:r>
            <a:b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b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alt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altLang="en-US" sz="18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CandidateA</a:t>
            </a:r>
            <a:r>
              <a:rPr lang="en-US" alt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#”+rand(0,N),</a:t>
            </a:r>
          </a:p>
          <a:p>
            <a:pPr eaLnBrk="1" hangingPunct="1">
              <a:spcBef>
                <a:spcPct val="0"/>
              </a:spcBef>
            </a:pPr>
            <a:r>
              <a:rPr lang="en-US" alt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Vote-Counter +1</a:t>
            </a:r>
            <a:br>
              <a:rPr lang="en-US" alt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altLang="en-US" sz="1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a:p>
            <a:pPr eaLnBrk="1" hangingPunct="1">
              <a:spcBef>
                <a:spcPct val="0"/>
              </a:spcBef>
            </a:pPr>
            <a:endPar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8336" name="TextBox 99"/>
          <p:cNvSpPr txBox="1">
            <a:spLocks noChangeArrowheads="1"/>
          </p:cNvSpPr>
          <p:nvPr/>
        </p:nvSpPr>
        <p:spPr bwMode="auto">
          <a:xfrm>
            <a:off x="2112963" y="4238608"/>
            <a:ext cx="84613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A#6</a:t>
            </a:r>
          </a:p>
        </p:txBody>
      </p:sp>
      <p:sp>
        <p:nvSpPr>
          <p:cNvPr id="98334" name="TextBox 108"/>
          <p:cNvSpPr txBox="1">
            <a:spLocks noChangeArrowheads="1"/>
          </p:cNvSpPr>
          <p:nvPr/>
        </p:nvSpPr>
        <p:spPr bwMode="auto">
          <a:xfrm>
            <a:off x="3127375" y="4295758"/>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A#8</a:t>
            </a:r>
          </a:p>
        </p:txBody>
      </p:sp>
      <p:sp>
        <p:nvSpPr>
          <p:cNvPr id="98332" name="TextBox 111"/>
          <p:cNvSpPr txBox="1">
            <a:spLocks noChangeArrowheads="1"/>
          </p:cNvSpPr>
          <p:nvPr/>
        </p:nvSpPr>
        <p:spPr bwMode="auto">
          <a:xfrm>
            <a:off x="2530475" y="3651233"/>
            <a:ext cx="846138"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A#5</a:t>
            </a:r>
          </a:p>
        </p:txBody>
      </p:sp>
      <p:sp>
        <p:nvSpPr>
          <p:cNvPr id="89" name="Rounded Rectangle 88"/>
          <p:cNvSpPr/>
          <p:nvPr/>
        </p:nvSpPr>
        <p:spPr>
          <a:xfrm>
            <a:off x="365125" y="2590800"/>
            <a:ext cx="8413750" cy="18986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04" name="Straight Arrow Connector 103"/>
          <p:cNvCxnSpPr/>
          <p:nvPr/>
        </p:nvCxnSpPr>
        <p:spPr>
          <a:xfrm flipH="1">
            <a:off x="2339975" y="1644650"/>
            <a:ext cx="1866900" cy="1073150"/>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pic>
        <p:nvPicPr>
          <p:cNvPr id="59" name="Graphic 50">
            <a:extLst>
              <a:ext uri="{FF2B5EF4-FFF2-40B4-BE49-F238E27FC236}">
                <a16:creationId xmlns:a16="http://schemas.microsoft.com/office/drawing/2014/main" id="{5376E247-3EBA-864C-9513-F58802A9F208}"/>
              </a:ext>
            </a:extLst>
          </p:cNvPr>
          <p:cNvPicPr>
            <a:picLocks noChangeAspect="1"/>
          </p:cNvPicPr>
          <p:nvPr/>
        </p:nvPicPr>
        <p:blipFill>
          <a:blip r:embed="rId3"/>
          <a:stretch>
            <a:fillRect/>
          </a:stretch>
        </p:blipFill>
        <p:spPr>
          <a:xfrm>
            <a:off x="1088123" y="2717953"/>
            <a:ext cx="391258" cy="391258"/>
          </a:xfrm>
          <a:prstGeom prst="rect">
            <a:avLst/>
          </a:prstGeom>
        </p:spPr>
      </p:pic>
      <p:pic>
        <p:nvPicPr>
          <p:cNvPr id="60" name="Graphic 50">
            <a:extLst>
              <a:ext uri="{FF2B5EF4-FFF2-40B4-BE49-F238E27FC236}">
                <a16:creationId xmlns:a16="http://schemas.microsoft.com/office/drawing/2014/main" id="{AB5DBD88-42CE-1041-BF0B-B6B93EEA3F53}"/>
              </a:ext>
            </a:extLst>
          </p:cNvPr>
          <p:cNvPicPr>
            <a:picLocks noChangeAspect="1"/>
          </p:cNvPicPr>
          <p:nvPr/>
        </p:nvPicPr>
        <p:blipFill>
          <a:blip r:embed="rId3"/>
          <a:stretch>
            <a:fillRect/>
          </a:stretch>
        </p:blipFill>
        <p:spPr>
          <a:xfrm>
            <a:off x="823546" y="3499260"/>
            <a:ext cx="391258" cy="391258"/>
          </a:xfrm>
          <a:prstGeom prst="rect">
            <a:avLst/>
          </a:prstGeom>
        </p:spPr>
      </p:pic>
      <p:pic>
        <p:nvPicPr>
          <p:cNvPr id="61" name="Graphic 50">
            <a:extLst>
              <a:ext uri="{FF2B5EF4-FFF2-40B4-BE49-F238E27FC236}">
                <a16:creationId xmlns:a16="http://schemas.microsoft.com/office/drawing/2014/main" id="{E6EDB224-7B45-FF44-9D2C-70673BB4458F}"/>
              </a:ext>
            </a:extLst>
          </p:cNvPr>
          <p:cNvPicPr>
            <a:picLocks noChangeAspect="1"/>
          </p:cNvPicPr>
          <p:nvPr/>
        </p:nvPicPr>
        <p:blipFill>
          <a:blip r:embed="rId3"/>
          <a:stretch>
            <a:fillRect/>
          </a:stretch>
        </p:blipFill>
        <p:spPr>
          <a:xfrm>
            <a:off x="1673225" y="3394760"/>
            <a:ext cx="391258" cy="391258"/>
          </a:xfrm>
          <a:prstGeom prst="rect">
            <a:avLst/>
          </a:prstGeom>
        </p:spPr>
      </p:pic>
      <p:pic>
        <p:nvPicPr>
          <p:cNvPr id="62" name="Graphic 50">
            <a:extLst>
              <a:ext uri="{FF2B5EF4-FFF2-40B4-BE49-F238E27FC236}">
                <a16:creationId xmlns:a16="http://schemas.microsoft.com/office/drawing/2014/main" id="{AABD04FB-B60D-5841-8018-ECAE5CCD47CF}"/>
              </a:ext>
            </a:extLst>
          </p:cNvPr>
          <p:cNvPicPr>
            <a:picLocks noChangeAspect="1"/>
          </p:cNvPicPr>
          <p:nvPr/>
        </p:nvPicPr>
        <p:blipFill>
          <a:blip r:embed="rId3"/>
          <a:stretch>
            <a:fillRect/>
          </a:stretch>
        </p:blipFill>
        <p:spPr>
          <a:xfrm>
            <a:off x="2104719" y="2716827"/>
            <a:ext cx="391258" cy="391258"/>
          </a:xfrm>
          <a:prstGeom prst="rect">
            <a:avLst/>
          </a:prstGeom>
        </p:spPr>
      </p:pic>
      <p:pic>
        <p:nvPicPr>
          <p:cNvPr id="63" name="Graphic 50">
            <a:extLst>
              <a:ext uri="{FF2B5EF4-FFF2-40B4-BE49-F238E27FC236}">
                <a16:creationId xmlns:a16="http://schemas.microsoft.com/office/drawing/2014/main" id="{CEA4695E-91ED-C943-947D-D6F2635FFFB8}"/>
              </a:ext>
            </a:extLst>
          </p:cNvPr>
          <p:cNvPicPr>
            <a:picLocks noChangeAspect="1"/>
          </p:cNvPicPr>
          <p:nvPr/>
        </p:nvPicPr>
        <p:blipFill>
          <a:blip r:embed="rId3"/>
          <a:stretch>
            <a:fillRect/>
          </a:stretch>
        </p:blipFill>
        <p:spPr>
          <a:xfrm>
            <a:off x="3180984" y="2628150"/>
            <a:ext cx="391258" cy="391258"/>
          </a:xfrm>
          <a:prstGeom prst="rect">
            <a:avLst/>
          </a:prstGeom>
        </p:spPr>
      </p:pic>
      <p:pic>
        <p:nvPicPr>
          <p:cNvPr id="64" name="Graphic 50">
            <a:extLst>
              <a:ext uri="{FF2B5EF4-FFF2-40B4-BE49-F238E27FC236}">
                <a16:creationId xmlns:a16="http://schemas.microsoft.com/office/drawing/2014/main" id="{B762D513-6F80-484C-ACB9-7DE108030186}"/>
              </a:ext>
            </a:extLst>
          </p:cNvPr>
          <p:cNvPicPr>
            <a:picLocks noChangeAspect="1"/>
          </p:cNvPicPr>
          <p:nvPr/>
        </p:nvPicPr>
        <p:blipFill>
          <a:blip r:embed="rId3"/>
          <a:stretch>
            <a:fillRect/>
          </a:stretch>
        </p:blipFill>
        <p:spPr>
          <a:xfrm>
            <a:off x="2752359" y="3238918"/>
            <a:ext cx="391258" cy="391258"/>
          </a:xfrm>
          <a:prstGeom prst="rect">
            <a:avLst/>
          </a:prstGeom>
        </p:spPr>
      </p:pic>
      <p:pic>
        <p:nvPicPr>
          <p:cNvPr id="65" name="Graphic 50">
            <a:extLst>
              <a:ext uri="{FF2B5EF4-FFF2-40B4-BE49-F238E27FC236}">
                <a16:creationId xmlns:a16="http://schemas.microsoft.com/office/drawing/2014/main" id="{ACA07433-73C8-4447-89D2-B2956E4A6F73}"/>
              </a:ext>
            </a:extLst>
          </p:cNvPr>
          <p:cNvPicPr>
            <a:picLocks noChangeAspect="1"/>
          </p:cNvPicPr>
          <p:nvPr/>
        </p:nvPicPr>
        <p:blipFill>
          <a:blip r:embed="rId3"/>
          <a:stretch>
            <a:fillRect/>
          </a:stretch>
        </p:blipFill>
        <p:spPr>
          <a:xfrm>
            <a:off x="2332939" y="3822001"/>
            <a:ext cx="391258" cy="391258"/>
          </a:xfrm>
          <a:prstGeom prst="rect">
            <a:avLst/>
          </a:prstGeom>
        </p:spPr>
      </p:pic>
      <p:pic>
        <p:nvPicPr>
          <p:cNvPr id="66" name="Graphic 50">
            <a:extLst>
              <a:ext uri="{FF2B5EF4-FFF2-40B4-BE49-F238E27FC236}">
                <a16:creationId xmlns:a16="http://schemas.microsoft.com/office/drawing/2014/main" id="{36BFABC2-D4D0-FB4C-9AAF-4241DDCC4D72}"/>
              </a:ext>
            </a:extLst>
          </p:cNvPr>
          <p:cNvPicPr>
            <a:picLocks noChangeAspect="1"/>
          </p:cNvPicPr>
          <p:nvPr/>
        </p:nvPicPr>
        <p:blipFill>
          <a:blip r:embed="rId3"/>
          <a:stretch>
            <a:fillRect/>
          </a:stretch>
        </p:blipFill>
        <p:spPr>
          <a:xfrm>
            <a:off x="3355289" y="3877896"/>
            <a:ext cx="391258" cy="391258"/>
          </a:xfrm>
          <a:prstGeom prst="rect">
            <a:avLst/>
          </a:prstGeom>
        </p:spPr>
      </p:pic>
      <p:pic>
        <p:nvPicPr>
          <p:cNvPr id="68" name="Graphic 50">
            <a:extLst>
              <a:ext uri="{FF2B5EF4-FFF2-40B4-BE49-F238E27FC236}">
                <a16:creationId xmlns:a16="http://schemas.microsoft.com/office/drawing/2014/main" id="{4CB4AF7F-3203-3749-931D-62EA9006CBDB}"/>
              </a:ext>
            </a:extLst>
          </p:cNvPr>
          <p:cNvPicPr>
            <a:picLocks noChangeAspect="1"/>
          </p:cNvPicPr>
          <p:nvPr/>
        </p:nvPicPr>
        <p:blipFill>
          <a:blip r:embed="rId3"/>
          <a:stretch>
            <a:fillRect/>
          </a:stretch>
        </p:blipFill>
        <p:spPr>
          <a:xfrm>
            <a:off x="5551304" y="2993659"/>
            <a:ext cx="391258" cy="391258"/>
          </a:xfrm>
          <a:prstGeom prst="rect">
            <a:avLst/>
          </a:prstGeom>
        </p:spPr>
      </p:pic>
      <p:pic>
        <p:nvPicPr>
          <p:cNvPr id="69" name="Graphic 50">
            <a:extLst>
              <a:ext uri="{FF2B5EF4-FFF2-40B4-BE49-F238E27FC236}">
                <a16:creationId xmlns:a16="http://schemas.microsoft.com/office/drawing/2014/main" id="{A476D2FC-998B-5643-BD2A-D1F9278156D3}"/>
              </a:ext>
            </a:extLst>
          </p:cNvPr>
          <p:cNvPicPr>
            <a:picLocks noChangeAspect="1"/>
          </p:cNvPicPr>
          <p:nvPr/>
        </p:nvPicPr>
        <p:blipFill>
          <a:blip r:embed="rId3"/>
          <a:stretch>
            <a:fillRect/>
          </a:stretch>
        </p:blipFill>
        <p:spPr>
          <a:xfrm>
            <a:off x="6070520" y="3832414"/>
            <a:ext cx="391258" cy="391258"/>
          </a:xfrm>
          <a:prstGeom prst="rect">
            <a:avLst/>
          </a:prstGeom>
        </p:spPr>
      </p:pic>
      <p:pic>
        <p:nvPicPr>
          <p:cNvPr id="70" name="Graphic 50">
            <a:extLst>
              <a:ext uri="{FF2B5EF4-FFF2-40B4-BE49-F238E27FC236}">
                <a16:creationId xmlns:a16="http://schemas.microsoft.com/office/drawing/2014/main" id="{687C308B-4CC8-DF45-829E-31736103A9EB}"/>
              </a:ext>
            </a:extLst>
          </p:cNvPr>
          <p:cNvPicPr>
            <a:picLocks noChangeAspect="1"/>
          </p:cNvPicPr>
          <p:nvPr/>
        </p:nvPicPr>
        <p:blipFill>
          <a:blip r:embed="rId3"/>
          <a:stretch>
            <a:fillRect/>
          </a:stretch>
        </p:blipFill>
        <p:spPr>
          <a:xfrm>
            <a:off x="6514733" y="2644490"/>
            <a:ext cx="391258" cy="391258"/>
          </a:xfrm>
          <a:prstGeom prst="rect">
            <a:avLst/>
          </a:prstGeom>
        </p:spPr>
      </p:pic>
      <p:pic>
        <p:nvPicPr>
          <p:cNvPr id="71" name="Graphic 50">
            <a:extLst>
              <a:ext uri="{FF2B5EF4-FFF2-40B4-BE49-F238E27FC236}">
                <a16:creationId xmlns:a16="http://schemas.microsoft.com/office/drawing/2014/main" id="{86C634E4-D398-DC41-B949-B09C2376D153}"/>
              </a:ext>
            </a:extLst>
          </p:cNvPr>
          <p:cNvPicPr>
            <a:picLocks noChangeAspect="1"/>
          </p:cNvPicPr>
          <p:nvPr/>
        </p:nvPicPr>
        <p:blipFill>
          <a:blip r:embed="rId3"/>
          <a:stretch>
            <a:fillRect/>
          </a:stretch>
        </p:blipFill>
        <p:spPr>
          <a:xfrm>
            <a:off x="6431390" y="3238918"/>
            <a:ext cx="391258" cy="391258"/>
          </a:xfrm>
          <a:prstGeom prst="rect">
            <a:avLst/>
          </a:prstGeom>
        </p:spPr>
      </p:pic>
      <p:pic>
        <p:nvPicPr>
          <p:cNvPr id="72" name="Graphic 50">
            <a:extLst>
              <a:ext uri="{FF2B5EF4-FFF2-40B4-BE49-F238E27FC236}">
                <a16:creationId xmlns:a16="http://schemas.microsoft.com/office/drawing/2014/main" id="{AFAD9482-D93A-0041-AE3D-55DFDA09542D}"/>
              </a:ext>
            </a:extLst>
          </p:cNvPr>
          <p:cNvPicPr>
            <a:picLocks noChangeAspect="1"/>
          </p:cNvPicPr>
          <p:nvPr/>
        </p:nvPicPr>
        <p:blipFill>
          <a:blip r:embed="rId3"/>
          <a:stretch>
            <a:fillRect/>
          </a:stretch>
        </p:blipFill>
        <p:spPr>
          <a:xfrm>
            <a:off x="7166036" y="2948143"/>
            <a:ext cx="391258" cy="391258"/>
          </a:xfrm>
          <a:prstGeom prst="rect">
            <a:avLst/>
          </a:prstGeom>
        </p:spPr>
      </p:pic>
      <p:pic>
        <p:nvPicPr>
          <p:cNvPr id="73" name="Graphic 50">
            <a:extLst>
              <a:ext uri="{FF2B5EF4-FFF2-40B4-BE49-F238E27FC236}">
                <a16:creationId xmlns:a16="http://schemas.microsoft.com/office/drawing/2014/main" id="{722A4FF1-D5C8-A34B-9BD5-8C4EC9B5D2F5}"/>
              </a:ext>
            </a:extLst>
          </p:cNvPr>
          <p:cNvPicPr>
            <a:picLocks noChangeAspect="1"/>
          </p:cNvPicPr>
          <p:nvPr/>
        </p:nvPicPr>
        <p:blipFill>
          <a:blip r:embed="rId3"/>
          <a:stretch>
            <a:fillRect/>
          </a:stretch>
        </p:blipFill>
        <p:spPr>
          <a:xfrm>
            <a:off x="8017302" y="2644490"/>
            <a:ext cx="391258" cy="391258"/>
          </a:xfrm>
          <a:prstGeom prst="rect">
            <a:avLst/>
          </a:prstGeom>
        </p:spPr>
      </p:pic>
      <p:pic>
        <p:nvPicPr>
          <p:cNvPr id="74" name="Graphic 50">
            <a:extLst>
              <a:ext uri="{FF2B5EF4-FFF2-40B4-BE49-F238E27FC236}">
                <a16:creationId xmlns:a16="http://schemas.microsoft.com/office/drawing/2014/main" id="{55B2ABA8-C0F0-B94A-874D-04958EA2065C}"/>
              </a:ext>
            </a:extLst>
          </p:cNvPr>
          <p:cNvPicPr>
            <a:picLocks noChangeAspect="1"/>
          </p:cNvPicPr>
          <p:nvPr/>
        </p:nvPicPr>
        <p:blipFill>
          <a:blip r:embed="rId3"/>
          <a:stretch>
            <a:fillRect/>
          </a:stretch>
        </p:blipFill>
        <p:spPr>
          <a:xfrm>
            <a:off x="8076833" y="3251985"/>
            <a:ext cx="391258" cy="391258"/>
          </a:xfrm>
          <a:prstGeom prst="rect">
            <a:avLst/>
          </a:prstGeom>
        </p:spPr>
      </p:pic>
      <p:pic>
        <p:nvPicPr>
          <p:cNvPr id="75" name="Graphic 50">
            <a:extLst>
              <a:ext uri="{FF2B5EF4-FFF2-40B4-BE49-F238E27FC236}">
                <a16:creationId xmlns:a16="http://schemas.microsoft.com/office/drawing/2014/main" id="{7BE5EDB3-F6E1-3A41-9C7E-7F1DBB2E4DBD}"/>
              </a:ext>
            </a:extLst>
          </p:cNvPr>
          <p:cNvPicPr>
            <a:picLocks noChangeAspect="1"/>
          </p:cNvPicPr>
          <p:nvPr/>
        </p:nvPicPr>
        <p:blipFill>
          <a:blip r:embed="rId3"/>
          <a:stretch>
            <a:fillRect/>
          </a:stretch>
        </p:blipFill>
        <p:spPr>
          <a:xfrm>
            <a:off x="7538671" y="3832414"/>
            <a:ext cx="391258" cy="391258"/>
          </a:xfrm>
          <a:prstGeom prst="rect">
            <a:avLst/>
          </a:prstGeom>
        </p:spPr>
      </p:pic>
      <p:pic>
        <p:nvPicPr>
          <p:cNvPr id="76" name="Graphic 56">
            <a:extLst>
              <a:ext uri="{FF2B5EF4-FFF2-40B4-BE49-F238E27FC236}">
                <a16:creationId xmlns:a16="http://schemas.microsoft.com/office/drawing/2014/main" id="{F6362B2D-7C15-4745-BF15-1E9EB9485553}"/>
              </a:ext>
            </a:extLst>
          </p:cNvPr>
          <p:cNvPicPr>
            <a:picLocks noChangeAspect="1"/>
          </p:cNvPicPr>
          <p:nvPr/>
        </p:nvPicPr>
        <p:blipFill>
          <a:blip r:embed="rId4"/>
          <a:stretch>
            <a:fillRect/>
          </a:stretch>
        </p:blipFill>
        <p:spPr>
          <a:xfrm>
            <a:off x="367224" y="2317750"/>
            <a:ext cx="469900" cy="469900"/>
          </a:xfrm>
          <a:prstGeom prst="rect">
            <a:avLst/>
          </a:prstGeom>
        </p:spPr>
      </p:pic>
      <p:cxnSp>
        <p:nvCxnSpPr>
          <p:cNvPr id="77" name="Straight Arrow Connector 76">
            <a:extLst>
              <a:ext uri="{FF2B5EF4-FFF2-40B4-BE49-F238E27FC236}">
                <a16:creationId xmlns:a16="http://schemas.microsoft.com/office/drawing/2014/main" id="{D0236DAE-260B-AD46-A661-3646E0AD98DF}"/>
              </a:ext>
            </a:extLst>
          </p:cNvPr>
          <p:cNvCxnSpPr>
            <a:cxnSpLocks/>
          </p:cNvCxnSpPr>
          <p:nvPr/>
        </p:nvCxnSpPr>
        <p:spPr>
          <a:xfrm flipH="1">
            <a:off x="3376613" y="1649726"/>
            <a:ext cx="809626" cy="913183"/>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BB260ED8-13E4-1A42-8C26-06C4482D5F2E}"/>
              </a:ext>
            </a:extLst>
          </p:cNvPr>
          <p:cNvCxnSpPr>
            <a:cxnSpLocks/>
            <a:endCxn id="61" idx="0"/>
          </p:cNvCxnSpPr>
          <p:nvPr/>
        </p:nvCxnSpPr>
        <p:spPr>
          <a:xfrm flipH="1">
            <a:off x="1868854" y="1640712"/>
            <a:ext cx="2317386" cy="1754048"/>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7848592-2B80-5C43-9032-3D138867A93F}"/>
              </a:ext>
            </a:extLst>
          </p:cNvPr>
          <p:cNvCxnSpPr>
            <a:cxnSpLocks/>
          </p:cNvCxnSpPr>
          <p:nvPr/>
        </p:nvCxnSpPr>
        <p:spPr>
          <a:xfrm flipH="1">
            <a:off x="1493839" y="1644650"/>
            <a:ext cx="2692400" cy="1103655"/>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AD9DDB2B-D7E1-E647-954C-00EF263F6953}"/>
              </a:ext>
            </a:extLst>
          </p:cNvPr>
          <p:cNvCxnSpPr>
            <a:cxnSpLocks/>
            <a:endCxn id="66" idx="0"/>
          </p:cNvCxnSpPr>
          <p:nvPr/>
        </p:nvCxnSpPr>
        <p:spPr>
          <a:xfrm flipH="1">
            <a:off x="3550918" y="1658254"/>
            <a:ext cx="627008" cy="2219642"/>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60D99645-9881-854F-B583-FAC92469C4FB}"/>
              </a:ext>
            </a:extLst>
          </p:cNvPr>
          <p:cNvCxnSpPr>
            <a:cxnSpLocks/>
            <a:endCxn id="65" idx="0"/>
          </p:cNvCxnSpPr>
          <p:nvPr/>
        </p:nvCxnSpPr>
        <p:spPr>
          <a:xfrm flipH="1">
            <a:off x="2528568" y="1647092"/>
            <a:ext cx="1649358" cy="2174909"/>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400D22E2-9666-0544-B784-05EC37E3D173}"/>
              </a:ext>
            </a:extLst>
          </p:cNvPr>
          <p:cNvCxnSpPr>
            <a:cxnSpLocks/>
          </p:cNvCxnSpPr>
          <p:nvPr/>
        </p:nvCxnSpPr>
        <p:spPr>
          <a:xfrm flipH="1">
            <a:off x="1193150" y="1663744"/>
            <a:ext cx="2993089" cy="1876381"/>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01" name="Group 39">
            <a:extLst>
              <a:ext uri="{FF2B5EF4-FFF2-40B4-BE49-F238E27FC236}">
                <a16:creationId xmlns:a16="http://schemas.microsoft.com/office/drawing/2014/main" id="{6EB4B705-948C-CB41-91B3-85E9629641D8}"/>
              </a:ext>
            </a:extLst>
          </p:cNvPr>
          <p:cNvGrpSpPr>
            <a:grpSpLocks/>
          </p:cNvGrpSpPr>
          <p:nvPr/>
        </p:nvGrpSpPr>
        <p:grpSpPr bwMode="auto">
          <a:xfrm>
            <a:off x="4206877" y="1202641"/>
            <a:ext cx="730250" cy="911225"/>
            <a:chOff x="4240756" y="622134"/>
            <a:chExt cx="731520" cy="911877"/>
          </a:xfrm>
        </p:grpSpPr>
        <p:pic>
          <p:nvPicPr>
            <p:cNvPr id="102" name="Picture 40" descr="Users.png">
              <a:extLst>
                <a:ext uri="{FF2B5EF4-FFF2-40B4-BE49-F238E27FC236}">
                  <a16:creationId xmlns:a16="http://schemas.microsoft.com/office/drawing/2014/main" id="{A4A642E9-DB1D-BC4C-9833-635DF246C8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40756" y="622134"/>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 name="TextBox 58">
              <a:extLst>
                <a:ext uri="{FF2B5EF4-FFF2-40B4-BE49-F238E27FC236}">
                  <a16:creationId xmlns:a16="http://schemas.microsoft.com/office/drawing/2014/main" id="{4643DDBB-4BEA-FF42-8E5D-E37D64A9EE8F}"/>
                </a:ext>
              </a:extLst>
            </p:cNvPr>
            <p:cNvSpPr txBox="1">
              <a:spLocks noChangeArrowheads="1"/>
            </p:cNvSpPr>
            <p:nvPr/>
          </p:nvSpPr>
          <p:spPr bwMode="auto">
            <a:xfrm>
              <a:off x="4373387" y="1380123"/>
              <a:ext cx="471738"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Voters</a:t>
              </a:r>
            </a:p>
          </p:txBody>
        </p:sp>
      </p:grpSp>
      <p:pic>
        <p:nvPicPr>
          <p:cNvPr id="19" name="Picture 18">
            <a:extLst>
              <a:ext uri="{FF2B5EF4-FFF2-40B4-BE49-F238E27FC236}">
                <a16:creationId xmlns:a16="http://schemas.microsoft.com/office/drawing/2014/main" id="{D9DD1980-709A-2148-82CD-58EB88F6A5B3}"/>
              </a:ext>
            </a:extLst>
          </p:cNvPr>
          <p:cNvPicPr>
            <a:picLocks noChangeAspect="1"/>
          </p:cNvPicPr>
          <p:nvPr/>
        </p:nvPicPr>
        <p:blipFill>
          <a:blip r:embed="rId6"/>
          <a:stretch>
            <a:fillRect/>
          </a:stretch>
        </p:blipFill>
        <p:spPr>
          <a:xfrm>
            <a:off x="5509079" y="162869"/>
            <a:ext cx="2793824" cy="2332344"/>
          </a:xfrm>
          <a:prstGeom prst="rect">
            <a:avLst/>
          </a:prstGeom>
        </p:spPr>
      </p:pic>
    </p:spTree>
    <p:extLst>
      <p:ext uri="{BB962C8B-B14F-4D97-AF65-F5344CB8AC3E}">
        <p14:creationId xmlns:p14="http://schemas.microsoft.com/office/powerpoint/2010/main" val="3035002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subTnLst>
                                    <p:set>
                                      <p:cBhvr override="childStyle">
                                        <p:cTn dur="1" fill="hold" display="0" masterRel="nextClick" afterEffect="1"/>
                                        <p:tgtEl>
                                          <p:spTgt spid="10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subTnLst>
                                    <p:set>
                                      <p:cBhvr override="childStyle">
                                        <p:cTn dur="1" fill="hold" display="0" masterRel="nextClick" afterEffect="1"/>
                                        <p:tgtEl>
                                          <p:spTgt spid="8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subTnLst>
                                    <p:set>
                                      <p:cBhvr override="childStyle">
                                        <p:cTn dur="1" fill="hold" display="0" masterRel="nextClick" afterEffect="1"/>
                                        <p:tgtEl>
                                          <p:spTgt spid="8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196">
            <a:extLst>
              <a:ext uri="{FF2B5EF4-FFF2-40B4-BE49-F238E27FC236}">
                <a16:creationId xmlns:a16="http://schemas.microsoft.com/office/drawing/2014/main" id="{C3378EBD-22B2-7D4D-B379-FDF244E624D9}"/>
              </a:ext>
            </a:extLst>
          </p:cNvPr>
          <p:cNvPicPr>
            <a:picLocks noChangeAspect="1"/>
          </p:cNvPicPr>
          <p:nvPr/>
        </p:nvPicPr>
        <p:blipFill>
          <a:blip r:embed="rId3"/>
          <a:stretch>
            <a:fillRect/>
          </a:stretch>
        </p:blipFill>
        <p:spPr>
          <a:xfrm>
            <a:off x="5509079" y="162869"/>
            <a:ext cx="2793824" cy="2332344"/>
          </a:xfrm>
          <a:prstGeom prst="rect">
            <a:avLst/>
          </a:prstGeom>
        </p:spPr>
      </p:pic>
      <p:sp>
        <p:nvSpPr>
          <p:cNvPr id="88" name="Rounded Rectangle 87"/>
          <p:cNvSpPr/>
          <p:nvPr/>
        </p:nvSpPr>
        <p:spPr>
          <a:xfrm>
            <a:off x="365125" y="2590800"/>
            <a:ext cx="8413750" cy="165117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276" name="Title 1"/>
          <p:cNvSpPr>
            <a:spLocks noGrp="1"/>
          </p:cNvSpPr>
          <p:nvPr>
            <p:ph type="title"/>
          </p:nvPr>
        </p:nvSpPr>
        <p:spPr>
          <a:xfrm>
            <a:off x="336550" y="114300"/>
            <a:ext cx="8205788" cy="546100"/>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Even Write Distribution</a:t>
            </a:r>
          </a:p>
        </p:txBody>
      </p:sp>
      <p:grpSp>
        <p:nvGrpSpPr>
          <p:cNvPr id="96281" name="Group 39"/>
          <p:cNvGrpSpPr>
            <a:grpSpLocks/>
          </p:cNvGrpSpPr>
          <p:nvPr/>
        </p:nvGrpSpPr>
        <p:grpSpPr bwMode="auto">
          <a:xfrm>
            <a:off x="4206875" y="785813"/>
            <a:ext cx="730250" cy="911225"/>
            <a:chOff x="4240756" y="622134"/>
            <a:chExt cx="731520" cy="911877"/>
          </a:xfrm>
        </p:grpSpPr>
        <p:pic>
          <p:nvPicPr>
            <p:cNvPr id="96283" name="Picture 40" descr="User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40756" y="622134"/>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284" name="TextBox 58"/>
            <p:cNvSpPr txBox="1">
              <a:spLocks noChangeArrowheads="1"/>
            </p:cNvSpPr>
            <p:nvPr/>
          </p:nvSpPr>
          <p:spPr bwMode="auto">
            <a:xfrm>
              <a:off x="4373387" y="1380123"/>
              <a:ext cx="471738"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Voters</a:t>
              </a:r>
            </a:p>
          </p:txBody>
        </p:sp>
      </p:grpSp>
      <p:pic>
        <p:nvPicPr>
          <p:cNvPr id="40" name="Graphic 56">
            <a:extLst>
              <a:ext uri="{FF2B5EF4-FFF2-40B4-BE49-F238E27FC236}">
                <a16:creationId xmlns:a16="http://schemas.microsoft.com/office/drawing/2014/main" id="{53A4417B-C80F-AC44-96C6-0B8AA69B470F}"/>
              </a:ext>
            </a:extLst>
          </p:cNvPr>
          <p:cNvPicPr>
            <a:picLocks noChangeAspect="1"/>
          </p:cNvPicPr>
          <p:nvPr/>
        </p:nvPicPr>
        <p:blipFill>
          <a:blip r:embed="rId5"/>
          <a:stretch>
            <a:fillRect/>
          </a:stretch>
        </p:blipFill>
        <p:spPr>
          <a:xfrm>
            <a:off x="472650" y="2336800"/>
            <a:ext cx="469900" cy="469900"/>
          </a:xfrm>
          <a:prstGeom prst="rect">
            <a:avLst/>
          </a:prstGeom>
        </p:spPr>
      </p:pic>
      <p:sp>
        <p:nvSpPr>
          <p:cNvPr id="42" name="Can 41">
            <a:extLst>
              <a:ext uri="{FF2B5EF4-FFF2-40B4-BE49-F238E27FC236}">
                <a16:creationId xmlns:a16="http://schemas.microsoft.com/office/drawing/2014/main" id="{515F6879-3E3F-3942-92FA-8E71257F1B2F}"/>
              </a:ext>
            </a:extLst>
          </p:cNvPr>
          <p:cNvSpPr/>
          <p:nvPr/>
        </p:nvSpPr>
        <p:spPr>
          <a:xfrm>
            <a:off x="672158" y="3079999"/>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Can 42">
            <a:extLst>
              <a:ext uri="{FF2B5EF4-FFF2-40B4-BE49-F238E27FC236}">
                <a16:creationId xmlns:a16="http://schemas.microsoft.com/office/drawing/2014/main" id="{F8729727-AC36-C24F-91D9-803AD2B94FBD}"/>
              </a:ext>
            </a:extLst>
          </p:cNvPr>
          <p:cNvSpPr/>
          <p:nvPr/>
        </p:nvSpPr>
        <p:spPr>
          <a:xfrm>
            <a:off x="1572634" y="3078611"/>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Can 43">
            <a:extLst>
              <a:ext uri="{FF2B5EF4-FFF2-40B4-BE49-F238E27FC236}">
                <a16:creationId xmlns:a16="http://schemas.microsoft.com/office/drawing/2014/main" id="{86909909-B411-F847-BB64-E9725D359274}"/>
              </a:ext>
            </a:extLst>
          </p:cNvPr>
          <p:cNvSpPr/>
          <p:nvPr/>
        </p:nvSpPr>
        <p:spPr>
          <a:xfrm>
            <a:off x="2496083" y="3078611"/>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Can 44">
            <a:extLst>
              <a:ext uri="{FF2B5EF4-FFF2-40B4-BE49-F238E27FC236}">
                <a16:creationId xmlns:a16="http://schemas.microsoft.com/office/drawing/2014/main" id="{4087A1D1-1BDD-CE4E-919F-85A48B6DDC20}"/>
              </a:ext>
            </a:extLst>
          </p:cNvPr>
          <p:cNvSpPr/>
          <p:nvPr/>
        </p:nvSpPr>
        <p:spPr>
          <a:xfrm>
            <a:off x="3419532" y="3078611"/>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Can 45">
            <a:extLst>
              <a:ext uri="{FF2B5EF4-FFF2-40B4-BE49-F238E27FC236}">
                <a16:creationId xmlns:a16="http://schemas.microsoft.com/office/drawing/2014/main" id="{5C056B56-05F6-0D4E-AAE8-1329C0666CA4}"/>
              </a:ext>
            </a:extLst>
          </p:cNvPr>
          <p:cNvSpPr/>
          <p:nvPr/>
        </p:nvSpPr>
        <p:spPr>
          <a:xfrm>
            <a:off x="4339276" y="3091406"/>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Can 46">
            <a:extLst>
              <a:ext uri="{FF2B5EF4-FFF2-40B4-BE49-F238E27FC236}">
                <a16:creationId xmlns:a16="http://schemas.microsoft.com/office/drawing/2014/main" id="{34961F16-EBC4-814B-A4AE-3B6CEE152A3F}"/>
              </a:ext>
            </a:extLst>
          </p:cNvPr>
          <p:cNvSpPr/>
          <p:nvPr/>
        </p:nvSpPr>
        <p:spPr>
          <a:xfrm>
            <a:off x="5265933" y="3077633"/>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Can 49">
            <a:extLst>
              <a:ext uri="{FF2B5EF4-FFF2-40B4-BE49-F238E27FC236}">
                <a16:creationId xmlns:a16="http://schemas.microsoft.com/office/drawing/2014/main" id="{F9DB802A-E6D1-F94A-AED1-5AD73C646B35}"/>
              </a:ext>
            </a:extLst>
          </p:cNvPr>
          <p:cNvSpPr/>
          <p:nvPr/>
        </p:nvSpPr>
        <p:spPr>
          <a:xfrm>
            <a:off x="6182469" y="3076281"/>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Can 50">
            <a:extLst>
              <a:ext uri="{FF2B5EF4-FFF2-40B4-BE49-F238E27FC236}">
                <a16:creationId xmlns:a16="http://schemas.microsoft.com/office/drawing/2014/main" id="{EDA58A4E-752D-1441-B84A-09F80CB6BD07}"/>
              </a:ext>
            </a:extLst>
          </p:cNvPr>
          <p:cNvSpPr/>
          <p:nvPr/>
        </p:nvSpPr>
        <p:spPr>
          <a:xfrm>
            <a:off x="7082945" y="3064674"/>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Can 51">
            <a:extLst>
              <a:ext uri="{FF2B5EF4-FFF2-40B4-BE49-F238E27FC236}">
                <a16:creationId xmlns:a16="http://schemas.microsoft.com/office/drawing/2014/main" id="{BBDF24D9-9AF5-934F-A964-EEF689DD513B}"/>
              </a:ext>
            </a:extLst>
          </p:cNvPr>
          <p:cNvSpPr/>
          <p:nvPr/>
        </p:nvSpPr>
        <p:spPr>
          <a:xfrm>
            <a:off x="7983421" y="3064674"/>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 name="Group 1">
            <a:extLst>
              <a:ext uri="{FF2B5EF4-FFF2-40B4-BE49-F238E27FC236}">
                <a16:creationId xmlns:a16="http://schemas.microsoft.com/office/drawing/2014/main" id="{3601A933-189C-304A-B0DE-D9BCDA754580}"/>
              </a:ext>
            </a:extLst>
          </p:cNvPr>
          <p:cNvGrpSpPr/>
          <p:nvPr/>
        </p:nvGrpSpPr>
        <p:grpSpPr>
          <a:xfrm rot="3065631">
            <a:off x="3657622" y="1244017"/>
            <a:ext cx="136080" cy="1075268"/>
            <a:chOff x="7286854" y="825607"/>
            <a:chExt cx="136080" cy="1075268"/>
          </a:xfrm>
        </p:grpSpPr>
        <p:sp>
          <p:nvSpPr>
            <p:cNvPr id="53" name="Oval 52">
              <a:extLst>
                <a:ext uri="{FF2B5EF4-FFF2-40B4-BE49-F238E27FC236}">
                  <a16:creationId xmlns:a16="http://schemas.microsoft.com/office/drawing/2014/main" id="{FB8BA51C-D08F-E64A-BEBB-3F97F7967944}"/>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Oval 54">
              <a:extLst>
                <a:ext uri="{FF2B5EF4-FFF2-40B4-BE49-F238E27FC236}">
                  <a16:creationId xmlns:a16="http://schemas.microsoft.com/office/drawing/2014/main" id="{FBA58A2C-1969-254A-A12E-7EE5C49FA5C6}"/>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Oval 56">
              <a:extLst>
                <a:ext uri="{FF2B5EF4-FFF2-40B4-BE49-F238E27FC236}">
                  <a16:creationId xmlns:a16="http://schemas.microsoft.com/office/drawing/2014/main" id="{9E4A394F-D9A0-5D43-9DEF-E17DE05770D5}"/>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Oval 61">
              <a:extLst>
                <a:ext uri="{FF2B5EF4-FFF2-40B4-BE49-F238E27FC236}">
                  <a16:creationId xmlns:a16="http://schemas.microsoft.com/office/drawing/2014/main" id="{AF2BE152-4832-2648-A06E-5F1CAEFBEBEB}"/>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3" name="Group 62">
            <a:extLst>
              <a:ext uri="{FF2B5EF4-FFF2-40B4-BE49-F238E27FC236}">
                <a16:creationId xmlns:a16="http://schemas.microsoft.com/office/drawing/2014/main" id="{1150D007-5A2D-864A-87C1-09047630FFB9}"/>
              </a:ext>
            </a:extLst>
          </p:cNvPr>
          <p:cNvGrpSpPr/>
          <p:nvPr/>
        </p:nvGrpSpPr>
        <p:grpSpPr>
          <a:xfrm rot="3063339">
            <a:off x="2671983" y="2047286"/>
            <a:ext cx="136080" cy="1075268"/>
            <a:chOff x="7286854" y="825607"/>
            <a:chExt cx="136080" cy="1075268"/>
          </a:xfrm>
        </p:grpSpPr>
        <p:sp>
          <p:nvSpPr>
            <p:cNvPr id="64" name="Oval 63">
              <a:extLst>
                <a:ext uri="{FF2B5EF4-FFF2-40B4-BE49-F238E27FC236}">
                  <a16:creationId xmlns:a16="http://schemas.microsoft.com/office/drawing/2014/main" id="{9E5AC4DA-C3EE-384D-BE8D-4FFE8F13F29A}"/>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Oval 64">
              <a:extLst>
                <a:ext uri="{FF2B5EF4-FFF2-40B4-BE49-F238E27FC236}">
                  <a16:creationId xmlns:a16="http://schemas.microsoft.com/office/drawing/2014/main" id="{CD597E2A-833B-4F4F-B5EB-049CFC94E0FE}"/>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Oval 65">
              <a:extLst>
                <a:ext uri="{FF2B5EF4-FFF2-40B4-BE49-F238E27FC236}">
                  <a16:creationId xmlns:a16="http://schemas.microsoft.com/office/drawing/2014/main" id="{B685FC6C-5185-4C42-A3B7-2B3FB7FD96D8}"/>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Oval 70">
              <a:extLst>
                <a:ext uri="{FF2B5EF4-FFF2-40B4-BE49-F238E27FC236}">
                  <a16:creationId xmlns:a16="http://schemas.microsoft.com/office/drawing/2014/main" id="{BC418F70-894F-AC46-8506-BEB31669D548}"/>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84" name="Group 83">
            <a:extLst>
              <a:ext uri="{FF2B5EF4-FFF2-40B4-BE49-F238E27FC236}">
                <a16:creationId xmlns:a16="http://schemas.microsoft.com/office/drawing/2014/main" id="{3CB09CC2-1401-D44D-9356-B845909772D4}"/>
              </a:ext>
            </a:extLst>
          </p:cNvPr>
          <p:cNvGrpSpPr/>
          <p:nvPr/>
        </p:nvGrpSpPr>
        <p:grpSpPr>
          <a:xfrm rot="2624167">
            <a:off x="3355652" y="1997425"/>
            <a:ext cx="136080" cy="1075268"/>
            <a:chOff x="7286854" y="825607"/>
            <a:chExt cx="136080" cy="1075268"/>
          </a:xfrm>
        </p:grpSpPr>
        <p:sp>
          <p:nvSpPr>
            <p:cNvPr id="85" name="Oval 84">
              <a:extLst>
                <a:ext uri="{FF2B5EF4-FFF2-40B4-BE49-F238E27FC236}">
                  <a16:creationId xmlns:a16="http://schemas.microsoft.com/office/drawing/2014/main" id="{29CB505F-7375-0D45-8793-36120EB3CE48}"/>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Oval 85">
              <a:extLst>
                <a:ext uri="{FF2B5EF4-FFF2-40B4-BE49-F238E27FC236}">
                  <a16:creationId xmlns:a16="http://schemas.microsoft.com/office/drawing/2014/main" id="{7485DFDA-E857-1048-8F05-939A9233BD03}"/>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Oval 86">
              <a:extLst>
                <a:ext uri="{FF2B5EF4-FFF2-40B4-BE49-F238E27FC236}">
                  <a16:creationId xmlns:a16="http://schemas.microsoft.com/office/drawing/2014/main" id="{0FD2F829-2FF5-804A-A976-8BB613EC3A9A}"/>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Oval 88">
              <a:extLst>
                <a:ext uri="{FF2B5EF4-FFF2-40B4-BE49-F238E27FC236}">
                  <a16:creationId xmlns:a16="http://schemas.microsoft.com/office/drawing/2014/main" id="{D0730E3A-A724-7744-A045-BF8F0C8411E4}"/>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0" name="Group 89">
            <a:extLst>
              <a:ext uri="{FF2B5EF4-FFF2-40B4-BE49-F238E27FC236}">
                <a16:creationId xmlns:a16="http://schemas.microsoft.com/office/drawing/2014/main" id="{5B8B49D9-5DCC-A14A-B204-68D8F9FF1357}"/>
              </a:ext>
            </a:extLst>
          </p:cNvPr>
          <p:cNvGrpSpPr/>
          <p:nvPr/>
        </p:nvGrpSpPr>
        <p:grpSpPr>
          <a:xfrm rot="1765723">
            <a:off x="4023445" y="1852322"/>
            <a:ext cx="136080" cy="1075268"/>
            <a:chOff x="7286854" y="825607"/>
            <a:chExt cx="136080" cy="1075268"/>
          </a:xfrm>
        </p:grpSpPr>
        <p:sp>
          <p:nvSpPr>
            <p:cNvPr id="91" name="Oval 90">
              <a:extLst>
                <a:ext uri="{FF2B5EF4-FFF2-40B4-BE49-F238E27FC236}">
                  <a16:creationId xmlns:a16="http://schemas.microsoft.com/office/drawing/2014/main" id="{1BD1A44A-0437-734E-B847-D3598A5AC813}"/>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Oval 91">
              <a:extLst>
                <a:ext uri="{FF2B5EF4-FFF2-40B4-BE49-F238E27FC236}">
                  <a16:creationId xmlns:a16="http://schemas.microsoft.com/office/drawing/2014/main" id="{1890E73B-16D1-A943-8B13-934260F2502B}"/>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Oval 92">
              <a:extLst>
                <a:ext uri="{FF2B5EF4-FFF2-40B4-BE49-F238E27FC236}">
                  <a16:creationId xmlns:a16="http://schemas.microsoft.com/office/drawing/2014/main" id="{168F3CFE-7F76-A24B-8523-00DB826E80FE}"/>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Oval 93">
              <a:extLst>
                <a:ext uri="{FF2B5EF4-FFF2-40B4-BE49-F238E27FC236}">
                  <a16:creationId xmlns:a16="http://schemas.microsoft.com/office/drawing/2014/main" id="{8E7F2319-7204-E848-BBCC-EE0250C78132}"/>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6" name="Group 95">
            <a:extLst>
              <a:ext uri="{FF2B5EF4-FFF2-40B4-BE49-F238E27FC236}">
                <a16:creationId xmlns:a16="http://schemas.microsoft.com/office/drawing/2014/main" id="{636DAC60-5B9C-CF4F-8A11-24F554B6024C}"/>
              </a:ext>
            </a:extLst>
          </p:cNvPr>
          <p:cNvGrpSpPr/>
          <p:nvPr/>
        </p:nvGrpSpPr>
        <p:grpSpPr>
          <a:xfrm>
            <a:off x="4549271" y="2194174"/>
            <a:ext cx="136080" cy="768853"/>
            <a:chOff x="7286854" y="1132022"/>
            <a:chExt cx="136080" cy="768853"/>
          </a:xfrm>
        </p:grpSpPr>
        <p:sp>
          <p:nvSpPr>
            <p:cNvPr id="97" name="Oval 96">
              <a:extLst>
                <a:ext uri="{FF2B5EF4-FFF2-40B4-BE49-F238E27FC236}">
                  <a16:creationId xmlns:a16="http://schemas.microsoft.com/office/drawing/2014/main" id="{323EA39F-90BF-EB42-BD8E-79F16C8F846E}"/>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Oval 97">
              <a:extLst>
                <a:ext uri="{FF2B5EF4-FFF2-40B4-BE49-F238E27FC236}">
                  <a16:creationId xmlns:a16="http://schemas.microsoft.com/office/drawing/2014/main" id="{9A748F40-1283-8A41-8B88-4934E6F36A29}"/>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Oval 98">
              <a:extLst>
                <a:ext uri="{FF2B5EF4-FFF2-40B4-BE49-F238E27FC236}">
                  <a16:creationId xmlns:a16="http://schemas.microsoft.com/office/drawing/2014/main" id="{AD488ADB-05E7-7F4E-AECE-8BC62B774FBE}"/>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a16="http://schemas.microsoft.com/office/drawing/2014/main" id="{8D33F0B1-E8B3-174E-9EFA-6D92CA80133B}"/>
              </a:ext>
            </a:extLst>
          </p:cNvPr>
          <p:cNvGrpSpPr/>
          <p:nvPr/>
        </p:nvGrpSpPr>
        <p:grpSpPr>
          <a:xfrm rot="19550733">
            <a:off x="5068711" y="1811239"/>
            <a:ext cx="136080" cy="1075268"/>
            <a:chOff x="7286854" y="825607"/>
            <a:chExt cx="136080" cy="1075268"/>
          </a:xfrm>
        </p:grpSpPr>
        <p:sp>
          <p:nvSpPr>
            <p:cNvPr id="102" name="Oval 101">
              <a:extLst>
                <a:ext uri="{FF2B5EF4-FFF2-40B4-BE49-F238E27FC236}">
                  <a16:creationId xmlns:a16="http://schemas.microsoft.com/office/drawing/2014/main" id="{7BC1BB9B-FC16-1C44-95D6-41339F13CE57}"/>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Oval 102">
              <a:extLst>
                <a:ext uri="{FF2B5EF4-FFF2-40B4-BE49-F238E27FC236}">
                  <a16:creationId xmlns:a16="http://schemas.microsoft.com/office/drawing/2014/main" id="{3DB53B14-70B3-DA41-B13C-396C193AA4E5}"/>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Oval 103">
              <a:extLst>
                <a:ext uri="{FF2B5EF4-FFF2-40B4-BE49-F238E27FC236}">
                  <a16:creationId xmlns:a16="http://schemas.microsoft.com/office/drawing/2014/main" id="{B408BC18-249D-8C4C-88B3-32EA66D6AE20}"/>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Oval 104">
              <a:extLst>
                <a:ext uri="{FF2B5EF4-FFF2-40B4-BE49-F238E27FC236}">
                  <a16:creationId xmlns:a16="http://schemas.microsoft.com/office/drawing/2014/main" id="{ADEC2DAE-7D26-E043-8BD7-8E2D4250E58A}"/>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6" name="Group 105">
            <a:extLst>
              <a:ext uri="{FF2B5EF4-FFF2-40B4-BE49-F238E27FC236}">
                <a16:creationId xmlns:a16="http://schemas.microsoft.com/office/drawing/2014/main" id="{0596C666-DB01-8540-A2EC-4DE0DF7EF02B}"/>
              </a:ext>
            </a:extLst>
          </p:cNvPr>
          <p:cNvGrpSpPr/>
          <p:nvPr/>
        </p:nvGrpSpPr>
        <p:grpSpPr>
          <a:xfrm rot="18768936">
            <a:off x="5918071" y="1974256"/>
            <a:ext cx="136080" cy="1075268"/>
            <a:chOff x="7286854" y="825607"/>
            <a:chExt cx="136080" cy="1075268"/>
          </a:xfrm>
        </p:grpSpPr>
        <p:sp>
          <p:nvSpPr>
            <p:cNvPr id="107" name="Oval 106">
              <a:extLst>
                <a:ext uri="{FF2B5EF4-FFF2-40B4-BE49-F238E27FC236}">
                  <a16:creationId xmlns:a16="http://schemas.microsoft.com/office/drawing/2014/main" id="{D6B62204-0483-B345-9D5D-246087A839F5}"/>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Oval 107">
              <a:extLst>
                <a:ext uri="{FF2B5EF4-FFF2-40B4-BE49-F238E27FC236}">
                  <a16:creationId xmlns:a16="http://schemas.microsoft.com/office/drawing/2014/main" id="{7C8A2BFB-D9CC-8D4E-9197-8AA631069E3B}"/>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Oval 108">
              <a:extLst>
                <a:ext uri="{FF2B5EF4-FFF2-40B4-BE49-F238E27FC236}">
                  <a16:creationId xmlns:a16="http://schemas.microsoft.com/office/drawing/2014/main" id="{4A22990E-3AB2-C642-A5AC-611F3527AA88}"/>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Oval 109">
              <a:extLst>
                <a:ext uri="{FF2B5EF4-FFF2-40B4-BE49-F238E27FC236}">
                  <a16:creationId xmlns:a16="http://schemas.microsoft.com/office/drawing/2014/main" id="{C573EC77-DF9E-5649-8D24-5168730BED40}"/>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1" name="Group 110">
            <a:extLst>
              <a:ext uri="{FF2B5EF4-FFF2-40B4-BE49-F238E27FC236}">
                <a16:creationId xmlns:a16="http://schemas.microsoft.com/office/drawing/2014/main" id="{AF7D904F-CB56-B047-9C51-B7C86C394FFF}"/>
              </a:ext>
            </a:extLst>
          </p:cNvPr>
          <p:cNvGrpSpPr/>
          <p:nvPr/>
        </p:nvGrpSpPr>
        <p:grpSpPr>
          <a:xfrm rot="18768936">
            <a:off x="5144858" y="1423229"/>
            <a:ext cx="136080" cy="755480"/>
            <a:chOff x="7286854" y="825607"/>
            <a:chExt cx="136080" cy="755480"/>
          </a:xfrm>
        </p:grpSpPr>
        <p:sp>
          <p:nvSpPr>
            <p:cNvPr id="113" name="Oval 112">
              <a:extLst>
                <a:ext uri="{FF2B5EF4-FFF2-40B4-BE49-F238E27FC236}">
                  <a16:creationId xmlns:a16="http://schemas.microsoft.com/office/drawing/2014/main" id="{E831BA36-AD5C-9B4D-A009-07E126DD2B69}"/>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4" name="Oval 113">
              <a:extLst>
                <a:ext uri="{FF2B5EF4-FFF2-40B4-BE49-F238E27FC236}">
                  <a16:creationId xmlns:a16="http://schemas.microsoft.com/office/drawing/2014/main" id="{DB49A30A-2D29-A045-AD7C-80F868237A95}"/>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Oval 114">
              <a:extLst>
                <a:ext uri="{FF2B5EF4-FFF2-40B4-BE49-F238E27FC236}">
                  <a16:creationId xmlns:a16="http://schemas.microsoft.com/office/drawing/2014/main" id="{75B24291-734F-1547-93B2-EA9849B8663D}"/>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 name="Group 2">
            <a:extLst>
              <a:ext uri="{FF2B5EF4-FFF2-40B4-BE49-F238E27FC236}">
                <a16:creationId xmlns:a16="http://schemas.microsoft.com/office/drawing/2014/main" id="{80EDEC0C-1979-7149-90EC-CDD1B619F3B7}"/>
              </a:ext>
            </a:extLst>
          </p:cNvPr>
          <p:cNvGrpSpPr/>
          <p:nvPr/>
        </p:nvGrpSpPr>
        <p:grpSpPr>
          <a:xfrm>
            <a:off x="5616103" y="1792609"/>
            <a:ext cx="1688587" cy="847001"/>
            <a:chOff x="5673879" y="1743105"/>
            <a:chExt cx="1688587" cy="847001"/>
          </a:xfrm>
        </p:grpSpPr>
        <p:grpSp>
          <p:nvGrpSpPr>
            <p:cNvPr id="117" name="Group 116">
              <a:extLst>
                <a:ext uri="{FF2B5EF4-FFF2-40B4-BE49-F238E27FC236}">
                  <a16:creationId xmlns:a16="http://schemas.microsoft.com/office/drawing/2014/main" id="{7BC3ECFC-4224-D443-9B0C-4E07F8FFA29D}"/>
                </a:ext>
              </a:extLst>
            </p:cNvPr>
            <p:cNvGrpSpPr/>
            <p:nvPr/>
          </p:nvGrpSpPr>
          <p:grpSpPr>
            <a:xfrm rot="18768936">
              <a:off x="6756792" y="1984432"/>
              <a:ext cx="136080" cy="1075268"/>
              <a:chOff x="7286854" y="825607"/>
              <a:chExt cx="136080" cy="1075268"/>
            </a:xfrm>
          </p:grpSpPr>
          <p:sp>
            <p:nvSpPr>
              <p:cNvPr id="118" name="Oval 117">
                <a:extLst>
                  <a:ext uri="{FF2B5EF4-FFF2-40B4-BE49-F238E27FC236}">
                    <a16:creationId xmlns:a16="http://schemas.microsoft.com/office/drawing/2014/main" id="{7FBC6D86-5451-D643-B0D8-0DFAFB306EEF}"/>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Oval 118">
                <a:extLst>
                  <a:ext uri="{FF2B5EF4-FFF2-40B4-BE49-F238E27FC236}">
                    <a16:creationId xmlns:a16="http://schemas.microsoft.com/office/drawing/2014/main" id="{DEDB58C2-E99C-6A44-BA52-EA004236930B}"/>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Oval 119">
                <a:extLst>
                  <a:ext uri="{FF2B5EF4-FFF2-40B4-BE49-F238E27FC236}">
                    <a16:creationId xmlns:a16="http://schemas.microsoft.com/office/drawing/2014/main" id="{FCEF3D88-0300-964A-8B9C-5B3D5E419C4C}"/>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1" name="Oval 120">
                <a:extLst>
                  <a:ext uri="{FF2B5EF4-FFF2-40B4-BE49-F238E27FC236}">
                    <a16:creationId xmlns:a16="http://schemas.microsoft.com/office/drawing/2014/main" id="{B3A2344E-F8E5-BE4D-9E7B-8ECE9D8D6159}"/>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22" name="Group 121">
              <a:extLst>
                <a:ext uri="{FF2B5EF4-FFF2-40B4-BE49-F238E27FC236}">
                  <a16:creationId xmlns:a16="http://schemas.microsoft.com/office/drawing/2014/main" id="{044F3F80-44E5-BB46-87EA-E5214F9206E7}"/>
                </a:ext>
              </a:extLst>
            </p:cNvPr>
            <p:cNvGrpSpPr/>
            <p:nvPr/>
          </p:nvGrpSpPr>
          <p:grpSpPr>
            <a:xfrm rot="18768936">
              <a:off x="5983579" y="1433405"/>
              <a:ext cx="136080" cy="755480"/>
              <a:chOff x="7286854" y="825607"/>
              <a:chExt cx="136080" cy="755480"/>
            </a:xfrm>
          </p:grpSpPr>
          <p:sp>
            <p:nvSpPr>
              <p:cNvPr id="123" name="Oval 122">
                <a:extLst>
                  <a:ext uri="{FF2B5EF4-FFF2-40B4-BE49-F238E27FC236}">
                    <a16:creationId xmlns:a16="http://schemas.microsoft.com/office/drawing/2014/main" id="{99D7F204-2419-3D49-9603-42C8521A6273}"/>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4" name="Oval 123">
                <a:extLst>
                  <a:ext uri="{FF2B5EF4-FFF2-40B4-BE49-F238E27FC236}">
                    <a16:creationId xmlns:a16="http://schemas.microsoft.com/office/drawing/2014/main" id="{4F7C0C85-FAF6-9343-8DC2-F765FFB8D0E7}"/>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5" name="Oval 124">
                <a:extLst>
                  <a:ext uri="{FF2B5EF4-FFF2-40B4-BE49-F238E27FC236}">
                    <a16:creationId xmlns:a16="http://schemas.microsoft.com/office/drawing/2014/main" id="{60CF7FAC-8840-4F4D-BA79-B34E5321B16A}"/>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26" name="Group 125">
            <a:extLst>
              <a:ext uri="{FF2B5EF4-FFF2-40B4-BE49-F238E27FC236}">
                <a16:creationId xmlns:a16="http://schemas.microsoft.com/office/drawing/2014/main" id="{E058735A-97F3-ED4C-87AA-5B812572EBA8}"/>
              </a:ext>
            </a:extLst>
          </p:cNvPr>
          <p:cNvGrpSpPr/>
          <p:nvPr/>
        </p:nvGrpSpPr>
        <p:grpSpPr>
          <a:xfrm rot="18768936">
            <a:off x="5340829" y="1137101"/>
            <a:ext cx="136080" cy="449064"/>
            <a:chOff x="7286854" y="1451811"/>
            <a:chExt cx="136080" cy="449064"/>
          </a:xfrm>
        </p:grpSpPr>
        <p:sp>
          <p:nvSpPr>
            <p:cNvPr id="127" name="Oval 126">
              <a:extLst>
                <a:ext uri="{FF2B5EF4-FFF2-40B4-BE49-F238E27FC236}">
                  <a16:creationId xmlns:a16="http://schemas.microsoft.com/office/drawing/2014/main" id="{C7295AFA-5A8B-1B49-A2B5-1D016524EB73}"/>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8" name="Oval 127">
              <a:extLst>
                <a:ext uri="{FF2B5EF4-FFF2-40B4-BE49-F238E27FC236}">
                  <a16:creationId xmlns:a16="http://schemas.microsoft.com/office/drawing/2014/main" id="{68D89379-AB46-9940-B5D3-6FA348730806}"/>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35" name="Group 134">
            <a:extLst>
              <a:ext uri="{FF2B5EF4-FFF2-40B4-BE49-F238E27FC236}">
                <a16:creationId xmlns:a16="http://schemas.microsoft.com/office/drawing/2014/main" id="{3AA10C00-1264-9A4C-AF21-8B876A7FD874}"/>
              </a:ext>
            </a:extLst>
          </p:cNvPr>
          <p:cNvGrpSpPr/>
          <p:nvPr/>
        </p:nvGrpSpPr>
        <p:grpSpPr>
          <a:xfrm rot="20988780">
            <a:off x="6518537" y="1920445"/>
            <a:ext cx="1688587" cy="847001"/>
            <a:chOff x="5673879" y="1743105"/>
            <a:chExt cx="1688587" cy="847001"/>
          </a:xfrm>
        </p:grpSpPr>
        <p:grpSp>
          <p:nvGrpSpPr>
            <p:cNvPr id="136" name="Group 135">
              <a:extLst>
                <a:ext uri="{FF2B5EF4-FFF2-40B4-BE49-F238E27FC236}">
                  <a16:creationId xmlns:a16="http://schemas.microsoft.com/office/drawing/2014/main" id="{7E995134-5CA1-5C46-9D36-4535470493DD}"/>
                </a:ext>
              </a:extLst>
            </p:cNvPr>
            <p:cNvGrpSpPr/>
            <p:nvPr/>
          </p:nvGrpSpPr>
          <p:grpSpPr>
            <a:xfrm rot="18768936">
              <a:off x="6756792" y="1984432"/>
              <a:ext cx="136080" cy="1075268"/>
              <a:chOff x="7286854" y="825607"/>
              <a:chExt cx="136080" cy="1075268"/>
            </a:xfrm>
          </p:grpSpPr>
          <p:sp>
            <p:nvSpPr>
              <p:cNvPr id="141" name="Oval 140">
                <a:extLst>
                  <a:ext uri="{FF2B5EF4-FFF2-40B4-BE49-F238E27FC236}">
                    <a16:creationId xmlns:a16="http://schemas.microsoft.com/office/drawing/2014/main" id="{454723EA-6853-C544-9057-E1A9626E0388}"/>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2" name="Oval 141">
                <a:extLst>
                  <a:ext uri="{FF2B5EF4-FFF2-40B4-BE49-F238E27FC236}">
                    <a16:creationId xmlns:a16="http://schemas.microsoft.com/office/drawing/2014/main" id="{E0FD1CE2-DCE5-8A4E-8BBB-EF3C4EBE4E91}"/>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3" name="Oval 142">
                <a:extLst>
                  <a:ext uri="{FF2B5EF4-FFF2-40B4-BE49-F238E27FC236}">
                    <a16:creationId xmlns:a16="http://schemas.microsoft.com/office/drawing/2014/main" id="{6A8DD7C1-B360-8749-9EC8-B759100F953E}"/>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4" name="Oval 143">
                <a:extLst>
                  <a:ext uri="{FF2B5EF4-FFF2-40B4-BE49-F238E27FC236}">
                    <a16:creationId xmlns:a16="http://schemas.microsoft.com/office/drawing/2014/main" id="{3BA4B348-7101-614D-9138-05AD2158038F}"/>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37" name="Group 136">
              <a:extLst>
                <a:ext uri="{FF2B5EF4-FFF2-40B4-BE49-F238E27FC236}">
                  <a16:creationId xmlns:a16="http://schemas.microsoft.com/office/drawing/2014/main" id="{A21754DD-F8BB-2E4D-A951-62C1282BE633}"/>
                </a:ext>
              </a:extLst>
            </p:cNvPr>
            <p:cNvGrpSpPr/>
            <p:nvPr/>
          </p:nvGrpSpPr>
          <p:grpSpPr>
            <a:xfrm rot="18768936">
              <a:off x="5983579" y="1433405"/>
              <a:ext cx="136080" cy="755480"/>
              <a:chOff x="7286854" y="825607"/>
              <a:chExt cx="136080" cy="755480"/>
            </a:xfrm>
          </p:grpSpPr>
          <p:sp>
            <p:nvSpPr>
              <p:cNvPr id="138" name="Oval 137">
                <a:extLst>
                  <a:ext uri="{FF2B5EF4-FFF2-40B4-BE49-F238E27FC236}">
                    <a16:creationId xmlns:a16="http://schemas.microsoft.com/office/drawing/2014/main" id="{C4E10D72-EBB1-2B45-851D-9A4CACD6350F}"/>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9" name="Oval 138">
                <a:extLst>
                  <a:ext uri="{FF2B5EF4-FFF2-40B4-BE49-F238E27FC236}">
                    <a16:creationId xmlns:a16="http://schemas.microsoft.com/office/drawing/2014/main" id="{2F65430E-7150-4842-B262-DB3303E38C36}"/>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0" name="Oval 139">
                <a:extLst>
                  <a:ext uri="{FF2B5EF4-FFF2-40B4-BE49-F238E27FC236}">
                    <a16:creationId xmlns:a16="http://schemas.microsoft.com/office/drawing/2014/main" id="{3DF9ACFB-4076-DB4F-8749-6792FF898D27}"/>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55" name="Group 154">
            <a:extLst>
              <a:ext uri="{FF2B5EF4-FFF2-40B4-BE49-F238E27FC236}">
                <a16:creationId xmlns:a16="http://schemas.microsoft.com/office/drawing/2014/main" id="{E5C619D4-2EAE-7748-9C5C-2FBEC345C1A3}"/>
              </a:ext>
            </a:extLst>
          </p:cNvPr>
          <p:cNvGrpSpPr/>
          <p:nvPr/>
        </p:nvGrpSpPr>
        <p:grpSpPr>
          <a:xfrm rot="6184183">
            <a:off x="1285503" y="2075042"/>
            <a:ext cx="1688587" cy="847001"/>
            <a:chOff x="5673879" y="1743105"/>
            <a:chExt cx="1688587" cy="847001"/>
          </a:xfrm>
        </p:grpSpPr>
        <p:grpSp>
          <p:nvGrpSpPr>
            <p:cNvPr id="156" name="Group 155">
              <a:extLst>
                <a:ext uri="{FF2B5EF4-FFF2-40B4-BE49-F238E27FC236}">
                  <a16:creationId xmlns:a16="http://schemas.microsoft.com/office/drawing/2014/main" id="{A2AF0D93-CEBC-804C-AB6D-7A57DC04FC9F}"/>
                </a:ext>
              </a:extLst>
            </p:cNvPr>
            <p:cNvGrpSpPr/>
            <p:nvPr/>
          </p:nvGrpSpPr>
          <p:grpSpPr>
            <a:xfrm rot="18768936">
              <a:off x="6756792" y="1984432"/>
              <a:ext cx="136080" cy="1075268"/>
              <a:chOff x="7286854" y="825607"/>
              <a:chExt cx="136080" cy="1075268"/>
            </a:xfrm>
          </p:grpSpPr>
          <p:sp>
            <p:nvSpPr>
              <p:cNvPr id="161" name="Oval 160">
                <a:extLst>
                  <a:ext uri="{FF2B5EF4-FFF2-40B4-BE49-F238E27FC236}">
                    <a16:creationId xmlns:a16="http://schemas.microsoft.com/office/drawing/2014/main" id="{054A8A24-1100-FF45-98DC-AD29150B07AB}"/>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2" name="Oval 161">
                <a:extLst>
                  <a:ext uri="{FF2B5EF4-FFF2-40B4-BE49-F238E27FC236}">
                    <a16:creationId xmlns:a16="http://schemas.microsoft.com/office/drawing/2014/main" id="{B503C829-EE61-CD43-B9CE-068EB4E5FF7E}"/>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3" name="Oval 162">
                <a:extLst>
                  <a:ext uri="{FF2B5EF4-FFF2-40B4-BE49-F238E27FC236}">
                    <a16:creationId xmlns:a16="http://schemas.microsoft.com/office/drawing/2014/main" id="{931305F1-5240-5748-ACE9-EB359D4B62C2}"/>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4" name="Oval 163">
                <a:extLst>
                  <a:ext uri="{FF2B5EF4-FFF2-40B4-BE49-F238E27FC236}">
                    <a16:creationId xmlns:a16="http://schemas.microsoft.com/office/drawing/2014/main" id="{0D362B44-64D3-E446-B00C-0507879DD792}"/>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7" name="Group 156">
              <a:extLst>
                <a:ext uri="{FF2B5EF4-FFF2-40B4-BE49-F238E27FC236}">
                  <a16:creationId xmlns:a16="http://schemas.microsoft.com/office/drawing/2014/main" id="{B9A1283C-C11B-FC49-B5BF-92B109170CB0}"/>
                </a:ext>
              </a:extLst>
            </p:cNvPr>
            <p:cNvGrpSpPr/>
            <p:nvPr/>
          </p:nvGrpSpPr>
          <p:grpSpPr>
            <a:xfrm rot="18768936">
              <a:off x="5983579" y="1433405"/>
              <a:ext cx="136080" cy="755480"/>
              <a:chOff x="7286854" y="825607"/>
              <a:chExt cx="136080" cy="755480"/>
            </a:xfrm>
          </p:grpSpPr>
          <p:sp>
            <p:nvSpPr>
              <p:cNvPr id="158" name="Oval 157">
                <a:extLst>
                  <a:ext uri="{FF2B5EF4-FFF2-40B4-BE49-F238E27FC236}">
                    <a16:creationId xmlns:a16="http://schemas.microsoft.com/office/drawing/2014/main" id="{5522EF37-92A1-4F41-B428-A37163CE6C3F}"/>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9" name="Oval 158">
                <a:extLst>
                  <a:ext uri="{FF2B5EF4-FFF2-40B4-BE49-F238E27FC236}">
                    <a16:creationId xmlns:a16="http://schemas.microsoft.com/office/drawing/2014/main" id="{BE279037-FE26-BD46-8136-51B5977D3C91}"/>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0" name="Oval 159">
                <a:extLst>
                  <a:ext uri="{FF2B5EF4-FFF2-40B4-BE49-F238E27FC236}">
                    <a16:creationId xmlns:a16="http://schemas.microsoft.com/office/drawing/2014/main" id="{EF5A46D7-7D07-BF4F-B9B0-47ACEA761325}"/>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65" name="Group 164">
            <a:extLst>
              <a:ext uri="{FF2B5EF4-FFF2-40B4-BE49-F238E27FC236}">
                <a16:creationId xmlns:a16="http://schemas.microsoft.com/office/drawing/2014/main" id="{32FCABCE-0144-B342-8C65-33559E63B78A}"/>
              </a:ext>
            </a:extLst>
          </p:cNvPr>
          <p:cNvGrpSpPr/>
          <p:nvPr/>
        </p:nvGrpSpPr>
        <p:grpSpPr>
          <a:xfrm rot="6279880">
            <a:off x="3143458" y="1243976"/>
            <a:ext cx="1145810" cy="634204"/>
            <a:chOff x="6216656" y="1955902"/>
            <a:chExt cx="1145810" cy="634204"/>
          </a:xfrm>
        </p:grpSpPr>
        <p:grpSp>
          <p:nvGrpSpPr>
            <p:cNvPr id="166" name="Group 165">
              <a:extLst>
                <a:ext uri="{FF2B5EF4-FFF2-40B4-BE49-F238E27FC236}">
                  <a16:creationId xmlns:a16="http://schemas.microsoft.com/office/drawing/2014/main" id="{05F2E76C-EE20-3240-82B4-EF6B7C56A265}"/>
                </a:ext>
              </a:extLst>
            </p:cNvPr>
            <p:cNvGrpSpPr/>
            <p:nvPr/>
          </p:nvGrpSpPr>
          <p:grpSpPr>
            <a:xfrm rot="18768936">
              <a:off x="6756792" y="1984432"/>
              <a:ext cx="136080" cy="1075268"/>
              <a:chOff x="7286854" y="825607"/>
              <a:chExt cx="136080" cy="1075268"/>
            </a:xfrm>
          </p:grpSpPr>
          <p:sp>
            <p:nvSpPr>
              <p:cNvPr id="171" name="Oval 170">
                <a:extLst>
                  <a:ext uri="{FF2B5EF4-FFF2-40B4-BE49-F238E27FC236}">
                    <a16:creationId xmlns:a16="http://schemas.microsoft.com/office/drawing/2014/main" id="{99DCC484-27D6-0A45-BE3B-99882E89F799}"/>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2" name="Oval 171">
                <a:extLst>
                  <a:ext uri="{FF2B5EF4-FFF2-40B4-BE49-F238E27FC236}">
                    <a16:creationId xmlns:a16="http://schemas.microsoft.com/office/drawing/2014/main" id="{1F435AD9-AD19-9B4B-B1A4-EBC31786B086}"/>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3" name="Oval 172">
                <a:extLst>
                  <a:ext uri="{FF2B5EF4-FFF2-40B4-BE49-F238E27FC236}">
                    <a16:creationId xmlns:a16="http://schemas.microsoft.com/office/drawing/2014/main" id="{54BF7A92-4976-7540-90B2-D4236FF686B5}"/>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4" name="Oval 173">
                <a:extLst>
                  <a:ext uri="{FF2B5EF4-FFF2-40B4-BE49-F238E27FC236}">
                    <a16:creationId xmlns:a16="http://schemas.microsoft.com/office/drawing/2014/main" id="{677A714B-6D93-514B-A17A-99E7957E467E}"/>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68" name="Oval 167">
              <a:extLst>
                <a:ext uri="{FF2B5EF4-FFF2-40B4-BE49-F238E27FC236}">
                  <a16:creationId xmlns:a16="http://schemas.microsoft.com/office/drawing/2014/main" id="{09C8E4DB-3456-F44A-8E4C-0517F62DF57D}"/>
                </a:ext>
              </a:extLst>
            </p:cNvPr>
            <p:cNvSpPr/>
            <p:nvPr/>
          </p:nvSpPr>
          <p:spPr>
            <a:xfrm rot="18768936">
              <a:off x="6213254" y="195930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75" name="Oval 174">
            <a:extLst>
              <a:ext uri="{FF2B5EF4-FFF2-40B4-BE49-F238E27FC236}">
                <a16:creationId xmlns:a16="http://schemas.microsoft.com/office/drawing/2014/main" id="{E0E51937-0131-2546-96D3-C264567F356D}"/>
              </a:ext>
            </a:extLst>
          </p:cNvPr>
          <p:cNvSpPr/>
          <p:nvPr/>
        </p:nvSpPr>
        <p:spPr>
          <a:xfrm rot="2624167">
            <a:off x="3955698" y="1884170"/>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6" name="Oval 175">
            <a:extLst>
              <a:ext uri="{FF2B5EF4-FFF2-40B4-BE49-F238E27FC236}">
                <a16:creationId xmlns:a16="http://schemas.microsoft.com/office/drawing/2014/main" id="{E13CB902-67A7-994E-86A6-B2A14FA1A59B}"/>
              </a:ext>
            </a:extLst>
          </p:cNvPr>
          <p:cNvSpPr/>
          <p:nvPr/>
        </p:nvSpPr>
        <p:spPr>
          <a:xfrm rot="2624167">
            <a:off x="6258394" y="16931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7" name="TextBox 43">
            <a:extLst>
              <a:ext uri="{FF2B5EF4-FFF2-40B4-BE49-F238E27FC236}">
                <a16:creationId xmlns:a16="http://schemas.microsoft.com/office/drawing/2014/main" id="{4E7F3132-B713-D748-B1AE-099F4DE59769}"/>
              </a:ext>
            </a:extLst>
          </p:cNvPr>
          <p:cNvSpPr txBox="1">
            <a:spLocks noChangeArrowheads="1"/>
          </p:cNvSpPr>
          <p:nvPr/>
        </p:nvSpPr>
        <p:spPr bwMode="auto">
          <a:xfrm>
            <a:off x="306280" y="3933183"/>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CandidateA#1</a:t>
            </a:r>
          </a:p>
        </p:txBody>
      </p:sp>
      <p:pic>
        <p:nvPicPr>
          <p:cNvPr id="178" name="Graphic 50">
            <a:extLst>
              <a:ext uri="{FF2B5EF4-FFF2-40B4-BE49-F238E27FC236}">
                <a16:creationId xmlns:a16="http://schemas.microsoft.com/office/drawing/2014/main" id="{4BB94755-3167-B346-BE52-8974A692BDCA}"/>
              </a:ext>
            </a:extLst>
          </p:cNvPr>
          <p:cNvPicPr>
            <a:picLocks noChangeAspect="1"/>
          </p:cNvPicPr>
          <p:nvPr/>
        </p:nvPicPr>
        <p:blipFill>
          <a:blip r:embed="rId6"/>
          <a:stretch>
            <a:fillRect/>
          </a:stretch>
        </p:blipFill>
        <p:spPr>
          <a:xfrm>
            <a:off x="843192" y="3572387"/>
            <a:ext cx="315541" cy="315541"/>
          </a:xfrm>
          <a:prstGeom prst="rect">
            <a:avLst/>
          </a:prstGeom>
        </p:spPr>
      </p:pic>
      <p:sp>
        <p:nvSpPr>
          <p:cNvPr id="179" name="TextBox 43">
            <a:extLst>
              <a:ext uri="{FF2B5EF4-FFF2-40B4-BE49-F238E27FC236}">
                <a16:creationId xmlns:a16="http://schemas.microsoft.com/office/drawing/2014/main" id="{23698642-3CD8-9C47-8437-B76F119D0728}"/>
              </a:ext>
            </a:extLst>
          </p:cNvPr>
          <p:cNvSpPr txBox="1">
            <a:spLocks noChangeArrowheads="1"/>
          </p:cNvSpPr>
          <p:nvPr/>
        </p:nvSpPr>
        <p:spPr bwMode="auto">
          <a:xfrm>
            <a:off x="1195159" y="3929051"/>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CandidateA#2</a:t>
            </a:r>
          </a:p>
        </p:txBody>
      </p:sp>
      <p:pic>
        <p:nvPicPr>
          <p:cNvPr id="180" name="Graphic 50">
            <a:extLst>
              <a:ext uri="{FF2B5EF4-FFF2-40B4-BE49-F238E27FC236}">
                <a16:creationId xmlns:a16="http://schemas.microsoft.com/office/drawing/2014/main" id="{83EA6CE8-F8DF-6347-ACE8-1E276433AF3D}"/>
              </a:ext>
            </a:extLst>
          </p:cNvPr>
          <p:cNvPicPr>
            <a:picLocks noChangeAspect="1"/>
          </p:cNvPicPr>
          <p:nvPr/>
        </p:nvPicPr>
        <p:blipFill>
          <a:blip r:embed="rId6"/>
          <a:stretch>
            <a:fillRect/>
          </a:stretch>
        </p:blipFill>
        <p:spPr>
          <a:xfrm>
            <a:off x="1732071" y="3568255"/>
            <a:ext cx="315541" cy="315541"/>
          </a:xfrm>
          <a:prstGeom prst="rect">
            <a:avLst/>
          </a:prstGeom>
        </p:spPr>
      </p:pic>
      <p:sp>
        <p:nvSpPr>
          <p:cNvPr id="181" name="TextBox 43">
            <a:extLst>
              <a:ext uri="{FF2B5EF4-FFF2-40B4-BE49-F238E27FC236}">
                <a16:creationId xmlns:a16="http://schemas.microsoft.com/office/drawing/2014/main" id="{017FADB5-7600-5745-8F12-2B4ED64384A6}"/>
              </a:ext>
            </a:extLst>
          </p:cNvPr>
          <p:cNvSpPr txBox="1">
            <a:spLocks noChangeArrowheads="1"/>
          </p:cNvSpPr>
          <p:nvPr/>
        </p:nvSpPr>
        <p:spPr bwMode="auto">
          <a:xfrm>
            <a:off x="2131734" y="3927348"/>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CandidateA#3</a:t>
            </a:r>
          </a:p>
        </p:txBody>
      </p:sp>
      <p:pic>
        <p:nvPicPr>
          <p:cNvPr id="182" name="Graphic 50">
            <a:extLst>
              <a:ext uri="{FF2B5EF4-FFF2-40B4-BE49-F238E27FC236}">
                <a16:creationId xmlns:a16="http://schemas.microsoft.com/office/drawing/2014/main" id="{DC392E0B-3E2F-384A-BD79-6B916217BA39}"/>
              </a:ext>
            </a:extLst>
          </p:cNvPr>
          <p:cNvPicPr>
            <a:picLocks noChangeAspect="1"/>
          </p:cNvPicPr>
          <p:nvPr/>
        </p:nvPicPr>
        <p:blipFill>
          <a:blip r:embed="rId6"/>
          <a:stretch>
            <a:fillRect/>
          </a:stretch>
        </p:blipFill>
        <p:spPr>
          <a:xfrm>
            <a:off x="2668646" y="3566552"/>
            <a:ext cx="315541" cy="315541"/>
          </a:xfrm>
          <a:prstGeom prst="rect">
            <a:avLst/>
          </a:prstGeom>
        </p:spPr>
      </p:pic>
      <p:sp>
        <p:nvSpPr>
          <p:cNvPr id="183" name="TextBox 43">
            <a:extLst>
              <a:ext uri="{FF2B5EF4-FFF2-40B4-BE49-F238E27FC236}">
                <a16:creationId xmlns:a16="http://schemas.microsoft.com/office/drawing/2014/main" id="{F4855546-0D35-B948-BEE4-5D00CC2403DA}"/>
              </a:ext>
            </a:extLst>
          </p:cNvPr>
          <p:cNvSpPr txBox="1">
            <a:spLocks noChangeArrowheads="1"/>
          </p:cNvSpPr>
          <p:nvPr/>
        </p:nvSpPr>
        <p:spPr bwMode="auto">
          <a:xfrm>
            <a:off x="3043032" y="3914775"/>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CandidateA#4</a:t>
            </a:r>
          </a:p>
        </p:txBody>
      </p:sp>
      <p:pic>
        <p:nvPicPr>
          <p:cNvPr id="184" name="Graphic 50">
            <a:extLst>
              <a:ext uri="{FF2B5EF4-FFF2-40B4-BE49-F238E27FC236}">
                <a16:creationId xmlns:a16="http://schemas.microsoft.com/office/drawing/2014/main" id="{70789D5E-AF03-ED4C-ABC0-77278DCDDB8A}"/>
              </a:ext>
            </a:extLst>
          </p:cNvPr>
          <p:cNvPicPr>
            <a:picLocks noChangeAspect="1"/>
          </p:cNvPicPr>
          <p:nvPr/>
        </p:nvPicPr>
        <p:blipFill>
          <a:blip r:embed="rId6"/>
          <a:stretch>
            <a:fillRect/>
          </a:stretch>
        </p:blipFill>
        <p:spPr>
          <a:xfrm>
            <a:off x="3579944" y="3553979"/>
            <a:ext cx="315541" cy="315541"/>
          </a:xfrm>
          <a:prstGeom prst="rect">
            <a:avLst/>
          </a:prstGeom>
        </p:spPr>
      </p:pic>
      <p:sp>
        <p:nvSpPr>
          <p:cNvPr id="185" name="TextBox 43">
            <a:extLst>
              <a:ext uri="{FF2B5EF4-FFF2-40B4-BE49-F238E27FC236}">
                <a16:creationId xmlns:a16="http://schemas.microsoft.com/office/drawing/2014/main" id="{5E35F1A9-9A6B-2341-8BDB-601CD71837CF}"/>
              </a:ext>
            </a:extLst>
          </p:cNvPr>
          <p:cNvSpPr txBox="1">
            <a:spLocks noChangeArrowheads="1"/>
          </p:cNvSpPr>
          <p:nvPr/>
        </p:nvSpPr>
        <p:spPr bwMode="auto">
          <a:xfrm>
            <a:off x="3971733" y="3915583"/>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CandidateA#6</a:t>
            </a:r>
          </a:p>
        </p:txBody>
      </p:sp>
      <p:pic>
        <p:nvPicPr>
          <p:cNvPr id="186" name="Graphic 50">
            <a:extLst>
              <a:ext uri="{FF2B5EF4-FFF2-40B4-BE49-F238E27FC236}">
                <a16:creationId xmlns:a16="http://schemas.microsoft.com/office/drawing/2014/main" id="{7DF54389-7D7B-CA4D-9E5E-BE49C3A0A5BC}"/>
              </a:ext>
            </a:extLst>
          </p:cNvPr>
          <p:cNvPicPr>
            <a:picLocks noChangeAspect="1"/>
          </p:cNvPicPr>
          <p:nvPr/>
        </p:nvPicPr>
        <p:blipFill>
          <a:blip r:embed="rId6"/>
          <a:stretch>
            <a:fillRect/>
          </a:stretch>
        </p:blipFill>
        <p:spPr>
          <a:xfrm>
            <a:off x="4508645" y="3554787"/>
            <a:ext cx="315541" cy="315541"/>
          </a:xfrm>
          <a:prstGeom prst="rect">
            <a:avLst/>
          </a:prstGeom>
        </p:spPr>
      </p:pic>
      <p:sp>
        <p:nvSpPr>
          <p:cNvPr id="187" name="TextBox 43">
            <a:extLst>
              <a:ext uri="{FF2B5EF4-FFF2-40B4-BE49-F238E27FC236}">
                <a16:creationId xmlns:a16="http://schemas.microsoft.com/office/drawing/2014/main" id="{D5B34AC0-6012-3441-AB86-92F558365225}"/>
              </a:ext>
            </a:extLst>
          </p:cNvPr>
          <p:cNvSpPr txBox="1">
            <a:spLocks noChangeArrowheads="1"/>
          </p:cNvSpPr>
          <p:nvPr/>
        </p:nvSpPr>
        <p:spPr bwMode="auto">
          <a:xfrm>
            <a:off x="4889566" y="3912016"/>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CandidateA#7</a:t>
            </a:r>
          </a:p>
        </p:txBody>
      </p:sp>
      <p:pic>
        <p:nvPicPr>
          <p:cNvPr id="188" name="Graphic 50">
            <a:extLst>
              <a:ext uri="{FF2B5EF4-FFF2-40B4-BE49-F238E27FC236}">
                <a16:creationId xmlns:a16="http://schemas.microsoft.com/office/drawing/2014/main" id="{4254D706-3B9E-E248-8766-0DA6ABAF68F0}"/>
              </a:ext>
            </a:extLst>
          </p:cNvPr>
          <p:cNvPicPr>
            <a:picLocks noChangeAspect="1"/>
          </p:cNvPicPr>
          <p:nvPr/>
        </p:nvPicPr>
        <p:blipFill>
          <a:blip r:embed="rId6"/>
          <a:stretch>
            <a:fillRect/>
          </a:stretch>
        </p:blipFill>
        <p:spPr>
          <a:xfrm>
            <a:off x="5426478" y="3551220"/>
            <a:ext cx="315541" cy="315541"/>
          </a:xfrm>
          <a:prstGeom prst="rect">
            <a:avLst/>
          </a:prstGeom>
        </p:spPr>
      </p:pic>
      <p:sp>
        <p:nvSpPr>
          <p:cNvPr id="189" name="TextBox 43">
            <a:extLst>
              <a:ext uri="{FF2B5EF4-FFF2-40B4-BE49-F238E27FC236}">
                <a16:creationId xmlns:a16="http://schemas.microsoft.com/office/drawing/2014/main" id="{14819660-9642-184A-A7B5-D55253401DB7}"/>
              </a:ext>
            </a:extLst>
          </p:cNvPr>
          <p:cNvSpPr txBox="1">
            <a:spLocks noChangeArrowheads="1"/>
          </p:cNvSpPr>
          <p:nvPr/>
        </p:nvSpPr>
        <p:spPr bwMode="auto">
          <a:xfrm>
            <a:off x="5806142" y="3912764"/>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CandidateA#8</a:t>
            </a:r>
          </a:p>
        </p:txBody>
      </p:sp>
      <p:pic>
        <p:nvPicPr>
          <p:cNvPr id="190" name="Graphic 50">
            <a:extLst>
              <a:ext uri="{FF2B5EF4-FFF2-40B4-BE49-F238E27FC236}">
                <a16:creationId xmlns:a16="http://schemas.microsoft.com/office/drawing/2014/main" id="{FDBEEF9C-F57A-6F40-AD44-18BDD2C45472}"/>
              </a:ext>
            </a:extLst>
          </p:cNvPr>
          <p:cNvPicPr>
            <a:picLocks noChangeAspect="1"/>
          </p:cNvPicPr>
          <p:nvPr/>
        </p:nvPicPr>
        <p:blipFill>
          <a:blip r:embed="rId6"/>
          <a:stretch>
            <a:fillRect/>
          </a:stretch>
        </p:blipFill>
        <p:spPr>
          <a:xfrm>
            <a:off x="6343054" y="3551968"/>
            <a:ext cx="315541" cy="315541"/>
          </a:xfrm>
          <a:prstGeom prst="rect">
            <a:avLst/>
          </a:prstGeom>
        </p:spPr>
      </p:pic>
      <p:sp>
        <p:nvSpPr>
          <p:cNvPr id="191" name="TextBox 43">
            <a:extLst>
              <a:ext uri="{FF2B5EF4-FFF2-40B4-BE49-F238E27FC236}">
                <a16:creationId xmlns:a16="http://schemas.microsoft.com/office/drawing/2014/main" id="{D80CEA14-A537-F642-8A40-C9C0BA2A1BE2}"/>
              </a:ext>
            </a:extLst>
          </p:cNvPr>
          <p:cNvSpPr txBox="1">
            <a:spLocks noChangeArrowheads="1"/>
          </p:cNvSpPr>
          <p:nvPr/>
        </p:nvSpPr>
        <p:spPr bwMode="auto">
          <a:xfrm>
            <a:off x="6706637" y="3896973"/>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CandidateB#1</a:t>
            </a:r>
          </a:p>
        </p:txBody>
      </p:sp>
      <p:pic>
        <p:nvPicPr>
          <p:cNvPr id="192" name="Graphic 50">
            <a:extLst>
              <a:ext uri="{FF2B5EF4-FFF2-40B4-BE49-F238E27FC236}">
                <a16:creationId xmlns:a16="http://schemas.microsoft.com/office/drawing/2014/main" id="{C10C6FCD-6FED-8D48-AD5E-5359DCB9B058}"/>
              </a:ext>
            </a:extLst>
          </p:cNvPr>
          <p:cNvPicPr>
            <a:picLocks noChangeAspect="1"/>
          </p:cNvPicPr>
          <p:nvPr/>
        </p:nvPicPr>
        <p:blipFill>
          <a:blip r:embed="rId6"/>
          <a:stretch>
            <a:fillRect/>
          </a:stretch>
        </p:blipFill>
        <p:spPr>
          <a:xfrm>
            <a:off x="7243549" y="3536177"/>
            <a:ext cx="315541" cy="315541"/>
          </a:xfrm>
          <a:prstGeom prst="rect">
            <a:avLst/>
          </a:prstGeom>
        </p:spPr>
      </p:pic>
      <p:sp>
        <p:nvSpPr>
          <p:cNvPr id="193" name="TextBox 43">
            <a:extLst>
              <a:ext uri="{FF2B5EF4-FFF2-40B4-BE49-F238E27FC236}">
                <a16:creationId xmlns:a16="http://schemas.microsoft.com/office/drawing/2014/main" id="{B151EC07-3621-0340-8376-6AE8A5405C89}"/>
              </a:ext>
            </a:extLst>
          </p:cNvPr>
          <p:cNvSpPr txBox="1">
            <a:spLocks noChangeArrowheads="1"/>
          </p:cNvSpPr>
          <p:nvPr/>
        </p:nvSpPr>
        <p:spPr bwMode="auto">
          <a:xfrm>
            <a:off x="7635338" y="3892790"/>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CandidateB#2</a:t>
            </a:r>
          </a:p>
        </p:txBody>
      </p:sp>
      <p:pic>
        <p:nvPicPr>
          <p:cNvPr id="194" name="Graphic 50">
            <a:extLst>
              <a:ext uri="{FF2B5EF4-FFF2-40B4-BE49-F238E27FC236}">
                <a16:creationId xmlns:a16="http://schemas.microsoft.com/office/drawing/2014/main" id="{FE7A959F-1B94-AB44-972E-77562A82D9BE}"/>
              </a:ext>
            </a:extLst>
          </p:cNvPr>
          <p:cNvPicPr>
            <a:picLocks noChangeAspect="1"/>
          </p:cNvPicPr>
          <p:nvPr/>
        </p:nvPicPr>
        <p:blipFill>
          <a:blip r:embed="rId6"/>
          <a:stretch>
            <a:fillRect/>
          </a:stretch>
        </p:blipFill>
        <p:spPr>
          <a:xfrm>
            <a:off x="8172250" y="3531994"/>
            <a:ext cx="315541" cy="315541"/>
          </a:xfrm>
          <a:prstGeom prst="rect">
            <a:avLst/>
          </a:prstGeom>
        </p:spPr>
      </p:pic>
      <p:sp>
        <p:nvSpPr>
          <p:cNvPr id="196" name="TextBox 195">
            <a:extLst>
              <a:ext uri="{FF2B5EF4-FFF2-40B4-BE49-F238E27FC236}">
                <a16:creationId xmlns:a16="http://schemas.microsoft.com/office/drawing/2014/main" id="{2BE017DF-2697-E443-AF89-E1774C2D33D4}"/>
              </a:ext>
            </a:extLst>
          </p:cNvPr>
          <p:cNvSpPr txBox="1"/>
          <p:nvPr/>
        </p:nvSpPr>
        <p:spPr>
          <a:xfrm>
            <a:off x="2522129" y="4392029"/>
            <a:ext cx="4099742" cy="276999"/>
          </a:xfrm>
          <a:prstGeom prst="rect">
            <a:avLst/>
          </a:prstGeom>
          <a:noFill/>
        </p:spPr>
        <p:txBody>
          <a:bodyPr wrap="square" lIns="0" tIns="0" rIns="0" bIns="0">
            <a:spAutoFit/>
          </a:bodyPr>
          <a:lstStyle/>
          <a:p>
            <a:pPr algn="ctr" eaLnBrk="1" fontAlgn="auto" hangingPunct="1">
              <a:spcBef>
                <a:spcPts val="0"/>
              </a:spcBef>
              <a:spcAft>
                <a:spcPts val="0"/>
              </a:spcAft>
              <a:defRPr/>
            </a:pPr>
            <a:r>
              <a:rPr lang="en-US"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Item Throughput = N * 1000 WCUs</a:t>
            </a:r>
          </a:p>
        </p:txBody>
      </p:sp>
    </p:spTree>
    <p:extLst>
      <p:ext uri="{BB962C8B-B14F-4D97-AF65-F5344CB8AC3E}">
        <p14:creationId xmlns:p14="http://schemas.microsoft.com/office/powerpoint/2010/main" val="3197605932"/>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58BE00E-165B-0144-AD92-09737C47FC08}"/>
              </a:ext>
            </a:extLst>
          </p:cNvPr>
          <p:cNvPicPr>
            <a:picLocks noChangeAspect="1"/>
          </p:cNvPicPr>
          <p:nvPr/>
        </p:nvPicPr>
        <p:blipFill>
          <a:blip r:embed="rId3"/>
          <a:stretch>
            <a:fillRect/>
          </a:stretch>
        </p:blipFill>
        <p:spPr>
          <a:xfrm>
            <a:off x="5716040" y="149205"/>
            <a:ext cx="3245344" cy="2387600"/>
          </a:xfrm>
          <a:prstGeom prst="rect">
            <a:avLst/>
          </a:prstGeom>
        </p:spPr>
      </p:pic>
      <p:sp>
        <p:nvSpPr>
          <p:cNvPr id="99333" name="Title 1"/>
          <p:cNvSpPr>
            <a:spLocks noGrp="1"/>
          </p:cNvSpPr>
          <p:nvPr>
            <p:ph type="title"/>
          </p:nvPr>
        </p:nvSpPr>
        <p:spPr>
          <a:xfrm>
            <a:off x="336550" y="114300"/>
            <a:ext cx="8205788" cy="546100"/>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Retrieve result: </a:t>
            </a:r>
            <a:r>
              <a:rPr lang="en-US" altLang="en-US" i="1" dirty="0">
                <a:latin typeface="Amazon Ember" panose="020B0603020204020204" pitchFamily="34" charset="0"/>
                <a:ea typeface="Amazon Ember" panose="020B0603020204020204" pitchFamily="34" charset="0"/>
                <a:cs typeface="Amazon Ember" panose="020B0603020204020204" pitchFamily="34" charset="0"/>
              </a:rPr>
              <a:t>(in parallel)</a:t>
            </a:r>
          </a:p>
        </p:txBody>
      </p:sp>
      <p:sp>
        <p:nvSpPr>
          <p:cNvPr id="99369" name="TextBox 115"/>
          <p:cNvSpPr txBox="1">
            <a:spLocks noChangeArrowheads="1"/>
          </p:cNvSpPr>
          <p:nvPr/>
        </p:nvSpPr>
        <p:spPr bwMode="auto">
          <a:xfrm>
            <a:off x="3797580" y="3253246"/>
            <a:ext cx="1544451"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CandidateA#Total</a:t>
            </a:r>
            <a:endParaRPr lang="en-US" alt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ctr" eaLnBrk="1" hangingPunct="1">
              <a:spcBef>
                <a:spcPct val="0"/>
              </a:spcBef>
            </a:pPr>
            <a:r>
              <a:rPr lang="en-US" alt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Total: 1.9M</a:t>
            </a:r>
          </a:p>
        </p:txBody>
      </p:sp>
      <p:pic>
        <p:nvPicPr>
          <p:cNvPr id="86" name="Graphic 85">
            <a:extLst>
              <a:ext uri="{FF2B5EF4-FFF2-40B4-BE49-F238E27FC236}">
                <a16:creationId xmlns:a16="http://schemas.microsoft.com/office/drawing/2014/main" id="{DD80CAD8-82EB-CC41-8952-8A8C8E44EF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644" y="881002"/>
            <a:ext cx="739292" cy="739292"/>
          </a:xfrm>
          <a:prstGeom prst="rect">
            <a:avLst/>
          </a:prstGeom>
        </p:spPr>
      </p:pic>
      <p:grpSp>
        <p:nvGrpSpPr>
          <p:cNvPr id="17" name="Group 16">
            <a:extLst>
              <a:ext uri="{FF2B5EF4-FFF2-40B4-BE49-F238E27FC236}">
                <a16:creationId xmlns:a16="http://schemas.microsoft.com/office/drawing/2014/main" id="{DB78FE77-8CA3-0646-83E0-F86042B174A0}"/>
              </a:ext>
            </a:extLst>
          </p:cNvPr>
          <p:cNvGrpSpPr/>
          <p:nvPr/>
        </p:nvGrpSpPr>
        <p:grpSpPr>
          <a:xfrm>
            <a:off x="1145769" y="1110407"/>
            <a:ext cx="3229495" cy="1804695"/>
            <a:chOff x="1145769" y="1110407"/>
            <a:chExt cx="3229495" cy="1804695"/>
          </a:xfrm>
        </p:grpSpPr>
        <p:cxnSp>
          <p:nvCxnSpPr>
            <p:cNvPr id="113" name="Straight Arrow Connector 112"/>
            <p:cNvCxnSpPr>
              <a:cxnSpLocks/>
            </p:cNvCxnSpPr>
            <p:nvPr/>
          </p:nvCxnSpPr>
          <p:spPr>
            <a:xfrm>
              <a:off x="1393124" y="1562756"/>
              <a:ext cx="2869993" cy="1352346"/>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99363" name="TextBox 116"/>
            <p:cNvSpPr txBox="1">
              <a:spLocks noChangeArrowheads="1"/>
            </p:cNvSpPr>
            <p:nvPr/>
          </p:nvSpPr>
          <p:spPr bwMode="auto">
            <a:xfrm>
              <a:off x="1145769" y="1110407"/>
              <a:ext cx="9921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2. Store</a:t>
              </a:r>
            </a:p>
          </p:txBody>
        </p:sp>
        <p:sp>
          <p:nvSpPr>
            <p:cNvPr id="10" name="Rectangle 9">
              <a:extLst>
                <a:ext uri="{FF2B5EF4-FFF2-40B4-BE49-F238E27FC236}">
                  <a16:creationId xmlns:a16="http://schemas.microsoft.com/office/drawing/2014/main" id="{9D7B0B05-3B63-EF4F-AEDE-5F38BA69E240}"/>
                </a:ext>
              </a:extLst>
            </p:cNvPr>
            <p:cNvSpPr/>
            <p:nvPr/>
          </p:nvSpPr>
          <p:spPr>
            <a:xfrm rot="1518321">
              <a:off x="1547319" y="2013032"/>
              <a:ext cx="2827945" cy="276999"/>
            </a:xfrm>
            <a:prstGeom prst="rect">
              <a:avLst/>
            </a:prstGeom>
          </p:spPr>
          <p:txBody>
            <a:bodyPr wrap="square">
              <a:spAutoFit/>
            </a:bodyPr>
            <a:lstStyle/>
            <a:p>
              <a:pPr>
                <a:spcBef>
                  <a:spcPct val="0"/>
                </a:spcBef>
              </a:pPr>
              <a:r>
                <a:rPr lang="en-US" alt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UPDATE: </a:t>
              </a:r>
              <a:r>
                <a:rPr lang="en-US" altLang="en-US" sz="12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CandidateA#Total</a:t>
              </a:r>
              <a:r>
                <a:rPr lang="en-US" alt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a:t>
              </a:r>
              <a:r>
                <a:rPr lang="en-US" altLang="en-US" sz="1200"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t>
              </a:r>
            </a:p>
          </p:txBody>
        </p:sp>
      </p:grpSp>
      <p:sp>
        <p:nvSpPr>
          <p:cNvPr id="90" name="TextBox 34">
            <a:extLst>
              <a:ext uri="{FF2B5EF4-FFF2-40B4-BE49-F238E27FC236}">
                <a16:creationId xmlns:a16="http://schemas.microsoft.com/office/drawing/2014/main" id="{81AE5296-F7A4-9D48-98B1-EBA2616DEB9B}"/>
              </a:ext>
            </a:extLst>
          </p:cNvPr>
          <p:cNvSpPr txBox="1">
            <a:spLocks noChangeArrowheads="1"/>
          </p:cNvSpPr>
          <p:nvPr/>
        </p:nvSpPr>
        <p:spPr bwMode="auto">
          <a:xfrm>
            <a:off x="595313" y="3919520"/>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A#2</a:t>
            </a:r>
          </a:p>
        </p:txBody>
      </p:sp>
      <p:sp>
        <p:nvSpPr>
          <p:cNvPr id="91" name="TextBox 42">
            <a:extLst>
              <a:ext uri="{FF2B5EF4-FFF2-40B4-BE49-F238E27FC236}">
                <a16:creationId xmlns:a16="http://schemas.microsoft.com/office/drawing/2014/main" id="{B0ACA00A-2C4B-5A4F-AD67-9C6D052E3A69}"/>
              </a:ext>
            </a:extLst>
          </p:cNvPr>
          <p:cNvSpPr txBox="1">
            <a:spLocks noChangeArrowheads="1"/>
          </p:cNvSpPr>
          <p:nvPr/>
        </p:nvSpPr>
        <p:spPr bwMode="auto">
          <a:xfrm>
            <a:off x="5356225" y="3422633"/>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B_1</a:t>
            </a:r>
          </a:p>
        </p:txBody>
      </p:sp>
      <p:sp>
        <p:nvSpPr>
          <p:cNvPr id="92" name="TextBox 60">
            <a:extLst>
              <a:ext uri="{FF2B5EF4-FFF2-40B4-BE49-F238E27FC236}">
                <a16:creationId xmlns:a16="http://schemas.microsoft.com/office/drawing/2014/main" id="{18729A32-C678-3C4B-B3B9-8AAF28246781}"/>
              </a:ext>
            </a:extLst>
          </p:cNvPr>
          <p:cNvSpPr txBox="1">
            <a:spLocks noChangeArrowheads="1"/>
          </p:cNvSpPr>
          <p:nvPr/>
        </p:nvSpPr>
        <p:spPr bwMode="auto">
          <a:xfrm>
            <a:off x="5862638" y="4246545"/>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B_2</a:t>
            </a:r>
          </a:p>
        </p:txBody>
      </p:sp>
      <p:sp>
        <p:nvSpPr>
          <p:cNvPr id="93" name="TextBox 63">
            <a:extLst>
              <a:ext uri="{FF2B5EF4-FFF2-40B4-BE49-F238E27FC236}">
                <a16:creationId xmlns:a16="http://schemas.microsoft.com/office/drawing/2014/main" id="{A40B63F9-E973-0041-9ADB-CB950A63C216}"/>
              </a:ext>
            </a:extLst>
          </p:cNvPr>
          <p:cNvSpPr txBox="1">
            <a:spLocks noChangeArrowheads="1"/>
          </p:cNvSpPr>
          <p:nvPr/>
        </p:nvSpPr>
        <p:spPr bwMode="auto">
          <a:xfrm>
            <a:off x="6203950" y="3671870"/>
            <a:ext cx="846138"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B_3</a:t>
            </a:r>
          </a:p>
        </p:txBody>
      </p:sp>
      <p:sp>
        <p:nvSpPr>
          <p:cNvPr id="94" name="TextBox 66">
            <a:extLst>
              <a:ext uri="{FF2B5EF4-FFF2-40B4-BE49-F238E27FC236}">
                <a16:creationId xmlns:a16="http://schemas.microsoft.com/office/drawing/2014/main" id="{2E20D7FB-19EC-2F4A-BACE-7973368441C8}"/>
              </a:ext>
            </a:extLst>
          </p:cNvPr>
          <p:cNvSpPr txBox="1">
            <a:spLocks noChangeArrowheads="1"/>
          </p:cNvSpPr>
          <p:nvPr/>
        </p:nvSpPr>
        <p:spPr bwMode="auto">
          <a:xfrm>
            <a:off x="6942138" y="3357545"/>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B_5</a:t>
            </a:r>
          </a:p>
        </p:txBody>
      </p:sp>
      <p:sp>
        <p:nvSpPr>
          <p:cNvPr id="95" name="TextBox 69">
            <a:extLst>
              <a:ext uri="{FF2B5EF4-FFF2-40B4-BE49-F238E27FC236}">
                <a16:creationId xmlns:a16="http://schemas.microsoft.com/office/drawing/2014/main" id="{F72F72E0-FC6B-2C46-A1F8-BFBCBB17C445}"/>
              </a:ext>
            </a:extLst>
          </p:cNvPr>
          <p:cNvSpPr txBox="1">
            <a:spLocks noChangeArrowheads="1"/>
          </p:cNvSpPr>
          <p:nvPr/>
        </p:nvSpPr>
        <p:spPr bwMode="auto">
          <a:xfrm>
            <a:off x="6286500" y="3045273"/>
            <a:ext cx="847725" cy="153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B_4</a:t>
            </a:r>
          </a:p>
        </p:txBody>
      </p:sp>
      <p:sp>
        <p:nvSpPr>
          <p:cNvPr id="96" name="TextBox 72">
            <a:extLst>
              <a:ext uri="{FF2B5EF4-FFF2-40B4-BE49-F238E27FC236}">
                <a16:creationId xmlns:a16="http://schemas.microsoft.com/office/drawing/2014/main" id="{3561CA23-31E4-D047-AAA8-DC32B3E657B2}"/>
              </a:ext>
            </a:extLst>
          </p:cNvPr>
          <p:cNvSpPr txBox="1">
            <a:spLocks noChangeArrowheads="1"/>
          </p:cNvSpPr>
          <p:nvPr/>
        </p:nvSpPr>
        <p:spPr bwMode="auto">
          <a:xfrm>
            <a:off x="7848600" y="3657583"/>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B_7</a:t>
            </a:r>
          </a:p>
        </p:txBody>
      </p:sp>
      <p:sp>
        <p:nvSpPr>
          <p:cNvPr id="97" name="TextBox 75">
            <a:extLst>
              <a:ext uri="{FF2B5EF4-FFF2-40B4-BE49-F238E27FC236}">
                <a16:creationId xmlns:a16="http://schemas.microsoft.com/office/drawing/2014/main" id="{A40B1E9B-9907-8C49-86C4-92FA64F3BF4F}"/>
              </a:ext>
            </a:extLst>
          </p:cNvPr>
          <p:cNvSpPr txBox="1">
            <a:spLocks noChangeArrowheads="1"/>
          </p:cNvSpPr>
          <p:nvPr/>
        </p:nvSpPr>
        <p:spPr bwMode="auto">
          <a:xfrm>
            <a:off x="7310438" y="4246545"/>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B_6</a:t>
            </a:r>
          </a:p>
        </p:txBody>
      </p:sp>
      <p:sp>
        <p:nvSpPr>
          <p:cNvPr id="98" name="TextBox 78">
            <a:extLst>
              <a:ext uri="{FF2B5EF4-FFF2-40B4-BE49-F238E27FC236}">
                <a16:creationId xmlns:a16="http://schemas.microsoft.com/office/drawing/2014/main" id="{C0155E03-C248-AA49-95E4-3103A5DB06F6}"/>
              </a:ext>
            </a:extLst>
          </p:cNvPr>
          <p:cNvSpPr txBox="1">
            <a:spLocks noChangeArrowheads="1"/>
          </p:cNvSpPr>
          <p:nvPr/>
        </p:nvSpPr>
        <p:spPr bwMode="auto">
          <a:xfrm>
            <a:off x="887413" y="3174983"/>
            <a:ext cx="84613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A#1</a:t>
            </a:r>
          </a:p>
        </p:txBody>
      </p:sp>
      <p:sp>
        <p:nvSpPr>
          <p:cNvPr id="99" name="TextBox 81">
            <a:extLst>
              <a:ext uri="{FF2B5EF4-FFF2-40B4-BE49-F238E27FC236}">
                <a16:creationId xmlns:a16="http://schemas.microsoft.com/office/drawing/2014/main" id="{E746DB34-8D28-BB42-AFE7-275160C22129}"/>
              </a:ext>
            </a:extLst>
          </p:cNvPr>
          <p:cNvSpPr txBox="1">
            <a:spLocks noChangeArrowheads="1"/>
          </p:cNvSpPr>
          <p:nvPr/>
        </p:nvSpPr>
        <p:spPr bwMode="auto">
          <a:xfrm>
            <a:off x="1493838" y="3798870"/>
            <a:ext cx="84613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A#3</a:t>
            </a:r>
          </a:p>
        </p:txBody>
      </p:sp>
      <p:sp>
        <p:nvSpPr>
          <p:cNvPr id="101" name="TextBox 84">
            <a:extLst>
              <a:ext uri="{FF2B5EF4-FFF2-40B4-BE49-F238E27FC236}">
                <a16:creationId xmlns:a16="http://schemas.microsoft.com/office/drawing/2014/main" id="{1CB4D110-4A98-944D-8078-DA7DCB802AC6}"/>
              </a:ext>
            </a:extLst>
          </p:cNvPr>
          <p:cNvSpPr txBox="1">
            <a:spLocks noChangeArrowheads="1"/>
          </p:cNvSpPr>
          <p:nvPr/>
        </p:nvSpPr>
        <p:spPr bwMode="auto">
          <a:xfrm>
            <a:off x="1917700" y="3122595"/>
            <a:ext cx="846138"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A#4</a:t>
            </a:r>
          </a:p>
        </p:txBody>
      </p:sp>
      <p:sp>
        <p:nvSpPr>
          <p:cNvPr id="102" name="TextBox 96">
            <a:extLst>
              <a:ext uri="{FF2B5EF4-FFF2-40B4-BE49-F238E27FC236}">
                <a16:creationId xmlns:a16="http://schemas.microsoft.com/office/drawing/2014/main" id="{12E21BFA-3B76-0F46-93AF-0EE9199748EB}"/>
              </a:ext>
            </a:extLst>
          </p:cNvPr>
          <p:cNvSpPr txBox="1">
            <a:spLocks noChangeArrowheads="1"/>
          </p:cNvSpPr>
          <p:nvPr/>
        </p:nvSpPr>
        <p:spPr bwMode="auto">
          <a:xfrm>
            <a:off x="2954338" y="3020995"/>
            <a:ext cx="84613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A#7</a:t>
            </a:r>
          </a:p>
        </p:txBody>
      </p:sp>
      <p:sp>
        <p:nvSpPr>
          <p:cNvPr id="103" name="TextBox 102">
            <a:extLst>
              <a:ext uri="{FF2B5EF4-FFF2-40B4-BE49-F238E27FC236}">
                <a16:creationId xmlns:a16="http://schemas.microsoft.com/office/drawing/2014/main" id="{4B7BEBA8-F30E-2749-98AE-3CA543E5041F}"/>
              </a:ext>
            </a:extLst>
          </p:cNvPr>
          <p:cNvSpPr txBox="1">
            <a:spLocks noChangeArrowheads="1"/>
          </p:cNvSpPr>
          <p:nvPr/>
        </p:nvSpPr>
        <p:spPr bwMode="auto">
          <a:xfrm>
            <a:off x="7789863" y="3035748"/>
            <a:ext cx="846137" cy="153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B_8</a:t>
            </a:r>
          </a:p>
        </p:txBody>
      </p:sp>
      <p:sp>
        <p:nvSpPr>
          <p:cNvPr id="105" name="TextBox 99">
            <a:extLst>
              <a:ext uri="{FF2B5EF4-FFF2-40B4-BE49-F238E27FC236}">
                <a16:creationId xmlns:a16="http://schemas.microsoft.com/office/drawing/2014/main" id="{A3F0066D-B65B-224D-9D0B-4DEAC8B4D3C2}"/>
              </a:ext>
            </a:extLst>
          </p:cNvPr>
          <p:cNvSpPr txBox="1">
            <a:spLocks noChangeArrowheads="1"/>
          </p:cNvSpPr>
          <p:nvPr/>
        </p:nvSpPr>
        <p:spPr bwMode="auto">
          <a:xfrm>
            <a:off x="2112963" y="4238608"/>
            <a:ext cx="84613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A#6</a:t>
            </a:r>
          </a:p>
        </p:txBody>
      </p:sp>
      <p:sp>
        <p:nvSpPr>
          <p:cNvPr id="106" name="TextBox 108">
            <a:extLst>
              <a:ext uri="{FF2B5EF4-FFF2-40B4-BE49-F238E27FC236}">
                <a16:creationId xmlns:a16="http://schemas.microsoft.com/office/drawing/2014/main" id="{6F1DC69F-8315-7E41-8433-4EE470609A7F}"/>
              </a:ext>
            </a:extLst>
          </p:cNvPr>
          <p:cNvSpPr txBox="1">
            <a:spLocks noChangeArrowheads="1"/>
          </p:cNvSpPr>
          <p:nvPr/>
        </p:nvSpPr>
        <p:spPr bwMode="auto">
          <a:xfrm>
            <a:off x="3127375" y="4295758"/>
            <a:ext cx="847725"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A#8</a:t>
            </a:r>
          </a:p>
        </p:txBody>
      </p:sp>
      <p:sp>
        <p:nvSpPr>
          <p:cNvPr id="114" name="TextBox 111">
            <a:extLst>
              <a:ext uri="{FF2B5EF4-FFF2-40B4-BE49-F238E27FC236}">
                <a16:creationId xmlns:a16="http://schemas.microsoft.com/office/drawing/2014/main" id="{6A7D3921-E6B9-E94C-8FD6-A06D934D1140}"/>
              </a:ext>
            </a:extLst>
          </p:cNvPr>
          <p:cNvSpPr txBox="1">
            <a:spLocks noChangeArrowheads="1"/>
          </p:cNvSpPr>
          <p:nvPr/>
        </p:nvSpPr>
        <p:spPr bwMode="auto">
          <a:xfrm>
            <a:off x="2530475" y="3651233"/>
            <a:ext cx="846138" cy="154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 A#5</a:t>
            </a:r>
          </a:p>
        </p:txBody>
      </p:sp>
      <p:sp>
        <p:nvSpPr>
          <p:cNvPr id="115" name="Rounded Rectangle 114">
            <a:extLst>
              <a:ext uri="{FF2B5EF4-FFF2-40B4-BE49-F238E27FC236}">
                <a16:creationId xmlns:a16="http://schemas.microsoft.com/office/drawing/2014/main" id="{EFBD0828-274E-014D-9525-3DD0B888ABCF}"/>
              </a:ext>
            </a:extLst>
          </p:cNvPr>
          <p:cNvSpPr/>
          <p:nvPr/>
        </p:nvSpPr>
        <p:spPr>
          <a:xfrm>
            <a:off x="365125" y="2590800"/>
            <a:ext cx="8413750" cy="18986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6" name="Graphic 50">
            <a:extLst>
              <a:ext uri="{FF2B5EF4-FFF2-40B4-BE49-F238E27FC236}">
                <a16:creationId xmlns:a16="http://schemas.microsoft.com/office/drawing/2014/main" id="{8ADD708C-E968-8C49-BD5E-D6A512F7E216}"/>
              </a:ext>
            </a:extLst>
          </p:cNvPr>
          <p:cNvPicPr>
            <a:picLocks noChangeAspect="1"/>
          </p:cNvPicPr>
          <p:nvPr/>
        </p:nvPicPr>
        <p:blipFill>
          <a:blip r:embed="rId6"/>
          <a:stretch>
            <a:fillRect/>
          </a:stretch>
        </p:blipFill>
        <p:spPr>
          <a:xfrm>
            <a:off x="1088123" y="2717953"/>
            <a:ext cx="391258" cy="391258"/>
          </a:xfrm>
          <a:prstGeom prst="rect">
            <a:avLst/>
          </a:prstGeom>
        </p:spPr>
      </p:pic>
      <p:pic>
        <p:nvPicPr>
          <p:cNvPr id="117" name="Graphic 50">
            <a:extLst>
              <a:ext uri="{FF2B5EF4-FFF2-40B4-BE49-F238E27FC236}">
                <a16:creationId xmlns:a16="http://schemas.microsoft.com/office/drawing/2014/main" id="{2BAEE499-0C5E-E34A-B652-209C3EDB3C77}"/>
              </a:ext>
            </a:extLst>
          </p:cNvPr>
          <p:cNvPicPr>
            <a:picLocks noChangeAspect="1"/>
          </p:cNvPicPr>
          <p:nvPr/>
        </p:nvPicPr>
        <p:blipFill>
          <a:blip r:embed="rId6"/>
          <a:stretch>
            <a:fillRect/>
          </a:stretch>
        </p:blipFill>
        <p:spPr>
          <a:xfrm>
            <a:off x="823546" y="3499260"/>
            <a:ext cx="391258" cy="391258"/>
          </a:xfrm>
          <a:prstGeom prst="rect">
            <a:avLst/>
          </a:prstGeom>
        </p:spPr>
      </p:pic>
      <p:pic>
        <p:nvPicPr>
          <p:cNvPr id="118" name="Graphic 50">
            <a:extLst>
              <a:ext uri="{FF2B5EF4-FFF2-40B4-BE49-F238E27FC236}">
                <a16:creationId xmlns:a16="http://schemas.microsoft.com/office/drawing/2014/main" id="{340AD1F0-ED45-B945-B9A5-B60FF75E935B}"/>
              </a:ext>
            </a:extLst>
          </p:cNvPr>
          <p:cNvPicPr>
            <a:picLocks noChangeAspect="1"/>
          </p:cNvPicPr>
          <p:nvPr/>
        </p:nvPicPr>
        <p:blipFill>
          <a:blip r:embed="rId6"/>
          <a:stretch>
            <a:fillRect/>
          </a:stretch>
        </p:blipFill>
        <p:spPr>
          <a:xfrm>
            <a:off x="1673225" y="3394760"/>
            <a:ext cx="391258" cy="391258"/>
          </a:xfrm>
          <a:prstGeom prst="rect">
            <a:avLst/>
          </a:prstGeom>
        </p:spPr>
      </p:pic>
      <p:pic>
        <p:nvPicPr>
          <p:cNvPr id="120" name="Graphic 50">
            <a:extLst>
              <a:ext uri="{FF2B5EF4-FFF2-40B4-BE49-F238E27FC236}">
                <a16:creationId xmlns:a16="http://schemas.microsoft.com/office/drawing/2014/main" id="{7DD1D6D0-8776-F14A-B701-C32BC8F6B600}"/>
              </a:ext>
            </a:extLst>
          </p:cNvPr>
          <p:cNvPicPr>
            <a:picLocks noChangeAspect="1"/>
          </p:cNvPicPr>
          <p:nvPr/>
        </p:nvPicPr>
        <p:blipFill>
          <a:blip r:embed="rId6"/>
          <a:stretch>
            <a:fillRect/>
          </a:stretch>
        </p:blipFill>
        <p:spPr>
          <a:xfrm>
            <a:off x="2104719" y="2716827"/>
            <a:ext cx="391258" cy="391258"/>
          </a:xfrm>
          <a:prstGeom prst="rect">
            <a:avLst/>
          </a:prstGeom>
        </p:spPr>
      </p:pic>
      <p:pic>
        <p:nvPicPr>
          <p:cNvPr id="121" name="Graphic 50">
            <a:extLst>
              <a:ext uri="{FF2B5EF4-FFF2-40B4-BE49-F238E27FC236}">
                <a16:creationId xmlns:a16="http://schemas.microsoft.com/office/drawing/2014/main" id="{BC0C3187-A808-A44E-8A77-CB36581DFB74}"/>
              </a:ext>
            </a:extLst>
          </p:cNvPr>
          <p:cNvPicPr>
            <a:picLocks noChangeAspect="1"/>
          </p:cNvPicPr>
          <p:nvPr/>
        </p:nvPicPr>
        <p:blipFill>
          <a:blip r:embed="rId6"/>
          <a:stretch>
            <a:fillRect/>
          </a:stretch>
        </p:blipFill>
        <p:spPr>
          <a:xfrm>
            <a:off x="3180984" y="2628150"/>
            <a:ext cx="391258" cy="391258"/>
          </a:xfrm>
          <a:prstGeom prst="rect">
            <a:avLst/>
          </a:prstGeom>
        </p:spPr>
      </p:pic>
      <p:pic>
        <p:nvPicPr>
          <p:cNvPr id="122" name="Graphic 50">
            <a:extLst>
              <a:ext uri="{FF2B5EF4-FFF2-40B4-BE49-F238E27FC236}">
                <a16:creationId xmlns:a16="http://schemas.microsoft.com/office/drawing/2014/main" id="{608E9EA7-34A4-284D-85A4-0528FE14A73E}"/>
              </a:ext>
            </a:extLst>
          </p:cNvPr>
          <p:cNvPicPr>
            <a:picLocks noChangeAspect="1"/>
          </p:cNvPicPr>
          <p:nvPr/>
        </p:nvPicPr>
        <p:blipFill>
          <a:blip r:embed="rId6"/>
          <a:stretch>
            <a:fillRect/>
          </a:stretch>
        </p:blipFill>
        <p:spPr>
          <a:xfrm>
            <a:off x="2752359" y="3238918"/>
            <a:ext cx="391258" cy="391258"/>
          </a:xfrm>
          <a:prstGeom prst="rect">
            <a:avLst/>
          </a:prstGeom>
        </p:spPr>
      </p:pic>
      <p:pic>
        <p:nvPicPr>
          <p:cNvPr id="123" name="Graphic 50">
            <a:extLst>
              <a:ext uri="{FF2B5EF4-FFF2-40B4-BE49-F238E27FC236}">
                <a16:creationId xmlns:a16="http://schemas.microsoft.com/office/drawing/2014/main" id="{8AB331D6-6F4F-4C47-A1B0-D444F3C6A7BA}"/>
              </a:ext>
            </a:extLst>
          </p:cNvPr>
          <p:cNvPicPr>
            <a:picLocks noChangeAspect="1"/>
          </p:cNvPicPr>
          <p:nvPr/>
        </p:nvPicPr>
        <p:blipFill>
          <a:blip r:embed="rId6"/>
          <a:stretch>
            <a:fillRect/>
          </a:stretch>
        </p:blipFill>
        <p:spPr>
          <a:xfrm>
            <a:off x="2332939" y="3822001"/>
            <a:ext cx="391258" cy="391258"/>
          </a:xfrm>
          <a:prstGeom prst="rect">
            <a:avLst/>
          </a:prstGeom>
        </p:spPr>
      </p:pic>
      <p:pic>
        <p:nvPicPr>
          <p:cNvPr id="124" name="Graphic 50">
            <a:extLst>
              <a:ext uri="{FF2B5EF4-FFF2-40B4-BE49-F238E27FC236}">
                <a16:creationId xmlns:a16="http://schemas.microsoft.com/office/drawing/2014/main" id="{707DB8E0-3375-5E41-955D-77FFC75302C5}"/>
              </a:ext>
            </a:extLst>
          </p:cNvPr>
          <p:cNvPicPr>
            <a:picLocks noChangeAspect="1"/>
          </p:cNvPicPr>
          <p:nvPr/>
        </p:nvPicPr>
        <p:blipFill>
          <a:blip r:embed="rId6"/>
          <a:stretch>
            <a:fillRect/>
          </a:stretch>
        </p:blipFill>
        <p:spPr>
          <a:xfrm>
            <a:off x="3355289" y="3877896"/>
            <a:ext cx="391258" cy="391258"/>
          </a:xfrm>
          <a:prstGeom prst="rect">
            <a:avLst/>
          </a:prstGeom>
        </p:spPr>
      </p:pic>
      <p:pic>
        <p:nvPicPr>
          <p:cNvPr id="125" name="Graphic 50">
            <a:extLst>
              <a:ext uri="{FF2B5EF4-FFF2-40B4-BE49-F238E27FC236}">
                <a16:creationId xmlns:a16="http://schemas.microsoft.com/office/drawing/2014/main" id="{4F472A2B-20A9-E541-ACD5-CD56E4C69A6C}"/>
              </a:ext>
            </a:extLst>
          </p:cNvPr>
          <p:cNvPicPr>
            <a:picLocks noChangeAspect="1"/>
          </p:cNvPicPr>
          <p:nvPr/>
        </p:nvPicPr>
        <p:blipFill>
          <a:blip r:embed="rId6"/>
          <a:stretch>
            <a:fillRect/>
          </a:stretch>
        </p:blipFill>
        <p:spPr>
          <a:xfrm>
            <a:off x="5551304" y="2993659"/>
            <a:ext cx="391258" cy="391258"/>
          </a:xfrm>
          <a:prstGeom prst="rect">
            <a:avLst/>
          </a:prstGeom>
        </p:spPr>
      </p:pic>
      <p:pic>
        <p:nvPicPr>
          <p:cNvPr id="126" name="Graphic 50">
            <a:extLst>
              <a:ext uri="{FF2B5EF4-FFF2-40B4-BE49-F238E27FC236}">
                <a16:creationId xmlns:a16="http://schemas.microsoft.com/office/drawing/2014/main" id="{46FE1CA5-B91A-794E-B725-ED9CDFBA3C48}"/>
              </a:ext>
            </a:extLst>
          </p:cNvPr>
          <p:cNvPicPr>
            <a:picLocks noChangeAspect="1"/>
          </p:cNvPicPr>
          <p:nvPr/>
        </p:nvPicPr>
        <p:blipFill>
          <a:blip r:embed="rId6"/>
          <a:stretch>
            <a:fillRect/>
          </a:stretch>
        </p:blipFill>
        <p:spPr>
          <a:xfrm>
            <a:off x="6070520" y="3832414"/>
            <a:ext cx="391258" cy="391258"/>
          </a:xfrm>
          <a:prstGeom prst="rect">
            <a:avLst/>
          </a:prstGeom>
        </p:spPr>
      </p:pic>
      <p:pic>
        <p:nvPicPr>
          <p:cNvPr id="127" name="Graphic 50">
            <a:extLst>
              <a:ext uri="{FF2B5EF4-FFF2-40B4-BE49-F238E27FC236}">
                <a16:creationId xmlns:a16="http://schemas.microsoft.com/office/drawing/2014/main" id="{57819D7B-CD26-104B-AA9E-A4541F2A78C4}"/>
              </a:ext>
            </a:extLst>
          </p:cNvPr>
          <p:cNvPicPr>
            <a:picLocks noChangeAspect="1"/>
          </p:cNvPicPr>
          <p:nvPr/>
        </p:nvPicPr>
        <p:blipFill>
          <a:blip r:embed="rId6"/>
          <a:stretch>
            <a:fillRect/>
          </a:stretch>
        </p:blipFill>
        <p:spPr>
          <a:xfrm>
            <a:off x="6514733" y="2644490"/>
            <a:ext cx="391258" cy="391258"/>
          </a:xfrm>
          <a:prstGeom prst="rect">
            <a:avLst/>
          </a:prstGeom>
        </p:spPr>
      </p:pic>
      <p:pic>
        <p:nvPicPr>
          <p:cNvPr id="128" name="Graphic 50">
            <a:extLst>
              <a:ext uri="{FF2B5EF4-FFF2-40B4-BE49-F238E27FC236}">
                <a16:creationId xmlns:a16="http://schemas.microsoft.com/office/drawing/2014/main" id="{2FCD41F7-85BC-C745-9EE0-1D1A6AF4E6BD}"/>
              </a:ext>
            </a:extLst>
          </p:cNvPr>
          <p:cNvPicPr>
            <a:picLocks noChangeAspect="1"/>
          </p:cNvPicPr>
          <p:nvPr/>
        </p:nvPicPr>
        <p:blipFill>
          <a:blip r:embed="rId6"/>
          <a:stretch>
            <a:fillRect/>
          </a:stretch>
        </p:blipFill>
        <p:spPr>
          <a:xfrm>
            <a:off x="6431390" y="3238918"/>
            <a:ext cx="391258" cy="391258"/>
          </a:xfrm>
          <a:prstGeom prst="rect">
            <a:avLst/>
          </a:prstGeom>
        </p:spPr>
      </p:pic>
      <p:pic>
        <p:nvPicPr>
          <p:cNvPr id="129" name="Graphic 50">
            <a:extLst>
              <a:ext uri="{FF2B5EF4-FFF2-40B4-BE49-F238E27FC236}">
                <a16:creationId xmlns:a16="http://schemas.microsoft.com/office/drawing/2014/main" id="{7159CA7B-8CE7-CA4A-9749-531B6AA78531}"/>
              </a:ext>
            </a:extLst>
          </p:cNvPr>
          <p:cNvPicPr>
            <a:picLocks noChangeAspect="1"/>
          </p:cNvPicPr>
          <p:nvPr/>
        </p:nvPicPr>
        <p:blipFill>
          <a:blip r:embed="rId6"/>
          <a:stretch>
            <a:fillRect/>
          </a:stretch>
        </p:blipFill>
        <p:spPr>
          <a:xfrm>
            <a:off x="7166036" y="2948143"/>
            <a:ext cx="391258" cy="391258"/>
          </a:xfrm>
          <a:prstGeom prst="rect">
            <a:avLst/>
          </a:prstGeom>
        </p:spPr>
      </p:pic>
      <p:pic>
        <p:nvPicPr>
          <p:cNvPr id="130" name="Graphic 50">
            <a:extLst>
              <a:ext uri="{FF2B5EF4-FFF2-40B4-BE49-F238E27FC236}">
                <a16:creationId xmlns:a16="http://schemas.microsoft.com/office/drawing/2014/main" id="{E78C92C8-2FDA-2E4D-8F95-63CEE805A276}"/>
              </a:ext>
            </a:extLst>
          </p:cNvPr>
          <p:cNvPicPr>
            <a:picLocks noChangeAspect="1"/>
          </p:cNvPicPr>
          <p:nvPr/>
        </p:nvPicPr>
        <p:blipFill>
          <a:blip r:embed="rId6"/>
          <a:stretch>
            <a:fillRect/>
          </a:stretch>
        </p:blipFill>
        <p:spPr>
          <a:xfrm>
            <a:off x="8017302" y="2644490"/>
            <a:ext cx="391258" cy="391258"/>
          </a:xfrm>
          <a:prstGeom prst="rect">
            <a:avLst/>
          </a:prstGeom>
        </p:spPr>
      </p:pic>
      <p:pic>
        <p:nvPicPr>
          <p:cNvPr id="131" name="Graphic 50">
            <a:extLst>
              <a:ext uri="{FF2B5EF4-FFF2-40B4-BE49-F238E27FC236}">
                <a16:creationId xmlns:a16="http://schemas.microsoft.com/office/drawing/2014/main" id="{F67D70EE-BA37-D345-B864-525EBB0C35C4}"/>
              </a:ext>
            </a:extLst>
          </p:cNvPr>
          <p:cNvPicPr>
            <a:picLocks noChangeAspect="1"/>
          </p:cNvPicPr>
          <p:nvPr/>
        </p:nvPicPr>
        <p:blipFill>
          <a:blip r:embed="rId6"/>
          <a:stretch>
            <a:fillRect/>
          </a:stretch>
        </p:blipFill>
        <p:spPr>
          <a:xfrm>
            <a:off x="8076833" y="3251985"/>
            <a:ext cx="391258" cy="391258"/>
          </a:xfrm>
          <a:prstGeom prst="rect">
            <a:avLst/>
          </a:prstGeom>
        </p:spPr>
      </p:pic>
      <p:pic>
        <p:nvPicPr>
          <p:cNvPr id="132" name="Graphic 50">
            <a:extLst>
              <a:ext uri="{FF2B5EF4-FFF2-40B4-BE49-F238E27FC236}">
                <a16:creationId xmlns:a16="http://schemas.microsoft.com/office/drawing/2014/main" id="{9D31C4A7-6190-2F42-A42B-10C7392395A6}"/>
              </a:ext>
            </a:extLst>
          </p:cNvPr>
          <p:cNvPicPr>
            <a:picLocks noChangeAspect="1"/>
          </p:cNvPicPr>
          <p:nvPr/>
        </p:nvPicPr>
        <p:blipFill>
          <a:blip r:embed="rId6"/>
          <a:stretch>
            <a:fillRect/>
          </a:stretch>
        </p:blipFill>
        <p:spPr>
          <a:xfrm>
            <a:off x="7538671" y="3832414"/>
            <a:ext cx="391258" cy="391258"/>
          </a:xfrm>
          <a:prstGeom prst="rect">
            <a:avLst/>
          </a:prstGeom>
        </p:spPr>
      </p:pic>
      <p:pic>
        <p:nvPicPr>
          <p:cNvPr id="136" name="Graphic 50">
            <a:extLst>
              <a:ext uri="{FF2B5EF4-FFF2-40B4-BE49-F238E27FC236}">
                <a16:creationId xmlns:a16="http://schemas.microsoft.com/office/drawing/2014/main" id="{936D293A-CB70-C446-917F-7B0B28026A04}"/>
              </a:ext>
            </a:extLst>
          </p:cNvPr>
          <p:cNvPicPr>
            <a:picLocks noChangeAspect="1"/>
          </p:cNvPicPr>
          <p:nvPr/>
        </p:nvPicPr>
        <p:blipFill>
          <a:blip r:embed="rId6"/>
          <a:stretch>
            <a:fillRect/>
          </a:stretch>
        </p:blipFill>
        <p:spPr>
          <a:xfrm>
            <a:off x="4319551" y="2807310"/>
            <a:ext cx="391258" cy="391258"/>
          </a:xfrm>
          <a:prstGeom prst="rect">
            <a:avLst/>
          </a:prstGeom>
        </p:spPr>
      </p:pic>
      <p:grpSp>
        <p:nvGrpSpPr>
          <p:cNvPr id="19" name="Group 18">
            <a:extLst>
              <a:ext uri="{FF2B5EF4-FFF2-40B4-BE49-F238E27FC236}">
                <a16:creationId xmlns:a16="http://schemas.microsoft.com/office/drawing/2014/main" id="{59D69FD1-1AA7-C349-8852-FBBEB1BED05D}"/>
              </a:ext>
            </a:extLst>
          </p:cNvPr>
          <p:cNvGrpSpPr/>
          <p:nvPr/>
        </p:nvGrpSpPr>
        <p:grpSpPr>
          <a:xfrm>
            <a:off x="4308784" y="673222"/>
            <a:ext cx="4655561" cy="2313568"/>
            <a:chOff x="4293392" y="654050"/>
            <a:chExt cx="4655561" cy="2313568"/>
          </a:xfrm>
        </p:grpSpPr>
        <p:grpSp>
          <p:nvGrpSpPr>
            <p:cNvPr id="18" name="Group 17">
              <a:extLst>
                <a:ext uri="{FF2B5EF4-FFF2-40B4-BE49-F238E27FC236}">
                  <a16:creationId xmlns:a16="http://schemas.microsoft.com/office/drawing/2014/main" id="{ADDE9898-48D0-FA48-8132-CEB267F8E8ED}"/>
                </a:ext>
              </a:extLst>
            </p:cNvPr>
            <p:cNvGrpSpPr/>
            <p:nvPr/>
          </p:nvGrpSpPr>
          <p:grpSpPr>
            <a:xfrm>
              <a:off x="4499788" y="654050"/>
              <a:ext cx="4449165" cy="2313568"/>
              <a:chOff x="4499788" y="654050"/>
              <a:chExt cx="4449165" cy="2313568"/>
            </a:xfrm>
          </p:grpSpPr>
          <p:cxnSp>
            <p:nvCxnSpPr>
              <p:cNvPr id="79" name="Straight Arrow Connector 78">
                <a:extLst>
                  <a:ext uri="{FF2B5EF4-FFF2-40B4-BE49-F238E27FC236}">
                    <a16:creationId xmlns:a16="http://schemas.microsoft.com/office/drawing/2014/main" id="{0038BE77-739A-C049-9211-49621773593B}"/>
                  </a:ext>
                </a:extLst>
              </p:cNvPr>
              <p:cNvCxnSpPr>
                <a:cxnSpLocks/>
                <a:stCxn id="136" idx="0"/>
              </p:cNvCxnSpPr>
              <p:nvPr/>
            </p:nvCxnSpPr>
            <p:spPr>
              <a:xfrm flipV="1">
                <a:off x="4499788" y="908631"/>
                <a:ext cx="1628366" cy="1879507"/>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137" name="Rectangle 136">
                <a:extLst>
                  <a:ext uri="{FF2B5EF4-FFF2-40B4-BE49-F238E27FC236}">
                    <a16:creationId xmlns:a16="http://schemas.microsoft.com/office/drawing/2014/main" id="{70A6FD91-87EB-0A46-BC63-E00102C27955}"/>
                  </a:ext>
                </a:extLst>
              </p:cNvPr>
              <p:cNvSpPr/>
              <p:nvPr/>
            </p:nvSpPr>
            <p:spPr>
              <a:xfrm rot="18684747">
                <a:off x="4041065" y="1854225"/>
                <a:ext cx="1949786" cy="276999"/>
              </a:xfrm>
              <a:prstGeom prst="rect">
                <a:avLst/>
              </a:prstGeom>
            </p:spPr>
            <p:txBody>
              <a:bodyPr wrap="square">
                <a:spAutoFit/>
              </a:bodyPr>
              <a:lstStyle/>
              <a:p>
                <a:pPr>
                  <a:spcBef>
                    <a:spcPct val="0"/>
                  </a:spcBef>
                </a:pPr>
                <a:r>
                  <a:rPr lang="en-US" alt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GET: </a:t>
                </a:r>
                <a:r>
                  <a:rPr lang="en-US" altLang="en-US" sz="12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CandidateA#Total</a:t>
                </a:r>
                <a:endParaRPr lang="en-US" altLang="en-US" sz="1200"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1" name="Rounded Rectangle 140"/>
              <p:cNvSpPr/>
              <p:nvPr/>
            </p:nvSpPr>
            <p:spPr>
              <a:xfrm>
                <a:off x="5686212" y="654050"/>
                <a:ext cx="3262741" cy="427020"/>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38" name="TextBox 116">
              <a:extLst>
                <a:ext uri="{FF2B5EF4-FFF2-40B4-BE49-F238E27FC236}">
                  <a16:creationId xmlns:a16="http://schemas.microsoft.com/office/drawing/2014/main" id="{2F8D5A57-FDA0-2D42-A44E-6F84720C724B}"/>
                </a:ext>
              </a:extLst>
            </p:cNvPr>
            <p:cNvSpPr txBox="1">
              <a:spLocks noChangeArrowheads="1"/>
            </p:cNvSpPr>
            <p:nvPr/>
          </p:nvSpPr>
          <p:spPr bwMode="auto">
            <a:xfrm>
              <a:off x="4293392" y="679688"/>
              <a:ext cx="130035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3. Retrieve</a:t>
              </a:r>
            </a:p>
          </p:txBody>
        </p:sp>
      </p:grpSp>
      <p:grpSp>
        <p:nvGrpSpPr>
          <p:cNvPr id="16" name="Group 15">
            <a:extLst>
              <a:ext uri="{FF2B5EF4-FFF2-40B4-BE49-F238E27FC236}">
                <a16:creationId xmlns:a16="http://schemas.microsoft.com/office/drawing/2014/main" id="{0373051F-1304-7043-806F-5B44EE040FFA}"/>
              </a:ext>
            </a:extLst>
          </p:cNvPr>
          <p:cNvGrpSpPr/>
          <p:nvPr/>
        </p:nvGrpSpPr>
        <p:grpSpPr>
          <a:xfrm>
            <a:off x="266271" y="1574814"/>
            <a:ext cx="3284967" cy="2349486"/>
            <a:chOff x="266271" y="1574814"/>
            <a:chExt cx="3284967" cy="2349486"/>
          </a:xfrm>
        </p:grpSpPr>
        <p:cxnSp>
          <p:nvCxnSpPr>
            <p:cNvPr id="104" name="Straight Arrow Connector 103"/>
            <p:cNvCxnSpPr>
              <a:cxnSpLocks/>
            </p:cNvCxnSpPr>
            <p:nvPr/>
          </p:nvCxnSpPr>
          <p:spPr>
            <a:xfrm>
              <a:off x="811213" y="1887538"/>
              <a:ext cx="1528762" cy="863600"/>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cxnSpLocks/>
            </p:cNvCxnSpPr>
            <p:nvPr/>
          </p:nvCxnSpPr>
          <p:spPr>
            <a:xfrm>
              <a:off x="811213" y="1887538"/>
              <a:ext cx="1106487" cy="1539875"/>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cxnSpLocks/>
            </p:cNvCxnSpPr>
            <p:nvPr/>
          </p:nvCxnSpPr>
          <p:spPr>
            <a:xfrm>
              <a:off x="811213" y="1901825"/>
              <a:ext cx="2382837" cy="930275"/>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cxnSpLocks/>
            </p:cNvCxnSpPr>
            <p:nvPr/>
          </p:nvCxnSpPr>
          <p:spPr>
            <a:xfrm>
              <a:off x="811213" y="1887538"/>
              <a:ext cx="500062" cy="915987"/>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cxnSpLocks/>
            </p:cNvCxnSpPr>
            <p:nvPr/>
          </p:nvCxnSpPr>
          <p:spPr>
            <a:xfrm>
              <a:off x="811213" y="1887538"/>
              <a:ext cx="207962" cy="1660525"/>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cxnSpLocks/>
            </p:cNvCxnSpPr>
            <p:nvPr/>
          </p:nvCxnSpPr>
          <p:spPr>
            <a:xfrm>
              <a:off x="811213" y="1887538"/>
              <a:ext cx="2143125" cy="1392237"/>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cxnSpLocks/>
            </p:cNvCxnSpPr>
            <p:nvPr/>
          </p:nvCxnSpPr>
          <p:spPr>
            <a:xfrm>
              <a:off x="811213" y="1887538"/>
              <a:ext cx="1724025" cy="1979612"/>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cxnSpLocks/>
            </p:cNvCxnSpPr>
            <p:nvPr/>
          </p:nvCxnSpPr>
          <p:spPr>
            <a:xfrm>
              <a:off x="811213" y="1887538"/>
              <a:ext cx="2740025" cy="2036762"/>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99362" name="TextBox 30"/>
            <p:cNvSpPr txBox="1">
              <a:spLocks noChangeArrowheads="1"/>
            </p:cNvSpPr>
            <p:nvPr/>
          </p:nvSpPr>
          <p:spPr bwMode="auto">
            <a:xfrm>
              <a:off x="266271" y="1574814"/>
              <a:ext cx="115929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 Collect</a:t>
              </a:r>
            </a:p>
          </p:txBody>
        </p:sp>
      </p:grpSp>
    </p:spTree>
    <p:extLst>
      <p:ext uri="{BB962C8B-B14F-4D97-AF65-F5344CB8AC3E}">
        <p14:creationId xmlns:p14="http://schemas.microsoft.com/office/powerpoint/2010/main" val="176521266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336550" y="114300"/>
            <a:ext cx="8205788" cy="546100"/>
          </a:xfrm>
        </p:spPr>
        <p:txBody>
          <a:bodyPr/>
          <a:lstStyle/>
          <a:p>
            <a:r>
              <a:rPr lang="en-US" altLang="en-US" dirty="0">
                <a:latin typeface="Amazon Ember" panose="020B0603020204020204" pitchFamily="34" charset="0"/>
                <a:ea typeface="Amazon Ember" panose="020B0603020204020204" pitchFamily="34" charset="0"/>
                <a:cs typeface="Amazon Ember" panose="020B0603020204020204" pitchFamily="34" charset="0"/>
              </a:rPr>
              <a:t>How many artificial shards? </a:t>
            </a:r>
            <a:r>
              <a:rPr lang="en-US" altLang="en-US" i="1" dirty="0">
                <a:latin typeface="Amazon Ember" panose="020B0603020204020204" pitchFamily="34" charset="0"/>
                <a:ea typeface="Amazon Ember" panose="020B0603020204020204" pitchFamily="34" charset="0"/>
                <a:cs typeface="Amazon Ember" panose="020B0603020204020204" pitchFamily="34" charset="0"/>
              </a:rPr>
              <a:t> (writes)</a:t>
            </a:r>
            <a:endParaRPr lang="en-US" alt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2707" name="TextBox 6"/>
          <p:cNvSpPr txBox="1">
            <a:spLocks noChangeArrowheads="1"/>
          </p:cNvSpPr>
          <p:nvPr/>
        </p:nvSpPr>
        <p:spPr bwMode="auto">
          <a:xfrm>
            <a:off x="885779" y="3346533"/>
            <a:ext cx="195524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Items per second</a:t>
            </a:r>
          </a:p>
        </p:txBody>
      </p:sp>
      <p:sp>
        <p:nvSpPr>
          <p:cNvPr id="72708" name="TextBox 7"/>
          <p:cNvSpPr txBox="1">
            <a:spLocks noChangeArrowheads="1"/>
          </p:cNvSpPr>
          <p:nvPr/>
        </p:nvSpPr>
        <p:spPr bwMode="auto">
          <a:xfrm>
            <a:off x="2704014" y="2988056"/>
            <a:ext cx="208582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Average item size </a:t>
            </a:r>
            <a:b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altLang="en-US" sz="18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i.e</a:t>
            </a: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1KB)</a:t>
            </a:r>
          </a:p>
        </p:txBody>
      </p:sp>
      <p:cxnSp>
        <p:nvCxnSpPr>
          <p:cNvPr id="11" name="Straight Arrow Connector 10"/>
          <p:cNvCxnSpPr/>
          <p:nvPr/>
        </p:nvCxnSpPr>
        <p:spPr>
          <a:xfrm flipH="1" flipV="1">
            <a:off x="1481699" y="2304727"/>
            <a:ext cx="381703" cy="104180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cxnSpLocks/>
            <a:endCxn id="72716" idx="2"/>
          </p:cNvCxnSpPr>
          <p:nvPr/>
        </p:nvCxnSpPr>
        <p:spPr>
          <a:xfrm flipH="1" flipV="1">
            <a:off x="3692808" y="2222829"/>
            <a:ext cx="54120" cy="75959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7364199" y="1814475"/>
            <a:ext cx="1264933" cy="438150"/>
          </a:xfrm>
          <a:prstGeom prst="roundRect">
            <a:avLst>
              <a:gd name="adj" fmla="val 5930"/>
            </a:avLst>
          </a:prstGeom>
          <a:ln>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2716" name="TextBox 3"/>
          <p:cNvSpPr txBox="1">
            <a:spLocks noChangeArrowheads="1"/>
          </p:cNvSpPr>
          <p:nvPr/>
        </p:nvSpPr>
        <p:spPr bwMode="auto">
          <a:xfrm>
            <a:off x="952314" y="1853497"/>
            <a:ext cx="54809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100 K    *    CEILING(</a:t>
            </a:r>
            <a:r>
              <a:rPr lang="en-US" altLang="en-US" sz="18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ItemSize</a:t>
            </a: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/1KB)    /   1000    =    </a:t>
            </a:r>
          </a:p>
        </p:txBody>
      </p:sp>
      <p:sp>
        <p:nvSpPr>
          <p:cNvPr id="21" name="TextBox 9"/>
          <p:cNvSpPr txBox="1">
            <a:spLocks noChangeArrowheads="1"/>
          </p:cNvSpPr>
          <p:nvPr/>
        </p:nvSpPr>
        <p:spPr bwMode="auto">
          <a:xfrm>
            <a:off x="4916175" y="3634387"/>
            <a:ext cx="217559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Partition max WCU</a:t>
            </a:r>
          </a:p>
        </p:txBody>
      </p:sp>
      <p:cxnSp>
        <p:nvCxnSpPr>
          <p:cNvPr id="22" name="Straight Arrow Connector 21"/>
          <p:cNvCxnSpPr>
            <a:cxnSpLocks/>
          </p:cNvCxnSpPr>
          <p:nvPr/>
        </p:nvCxnSpPr>
        <p:spPr>
          <a:xfrm flipV="1">
            <a:off x="6003973" y="2377440"/>
            <a:ext cx="1459273" cy="121728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559902" y="1839008"/>
            <a:ext cx="71045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100</a:t>
            </a:r>
          </a:p>
        </p:txBody>
      </p:sp>
    </p:spTree>
    <p:extLst>
      <p:ext uri="{BB962C8B-B14F-4D97-AF65-F5344CB8AC3E}">
        <p14:creationId xmlns:p14="http://schemas.microsoft.com/office/powerpoint/2010/main" val="581963022"/>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2"/>
          <p:cNvSpPr>
            <a:spLocks noGrp="1"/>
          </p:cNvSpPr>
          <p:nvPr>
            <p:ph type="title"/>
          </p:nvPr>
        </p:nvSpPr>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Write Shard a GSI</a:t>
            </a:r>
          </a:p>
        </p:txBody>
      </p:sp>
      <p:sp>
        <p:nvSpPr>
          <p:cNvPr id="54276" name="Text Placeholder 1"/>
          <p:cNvSpPr>
            <a:spLocks noGrp="1"/>
          </p:cNvSpPr>
          <p:nvPr>
            <p:ph type="body" sz="quarter" idx="4294967295"/>
          </p:nvPr>
        </p:nvSpPr>
        <p:spPr>
          <a:xfrm>
            <a:off x="396394" y="2821689"/>
            <a:ext cx="5640196" cy="914400"/>
          </a:xfrm>
        </p:spPr>
        <p:txBody>
          <a:bodyPr/>
          <a:lstStyle/>
          <a:p>
            <a:pPr eaLnBrk="1" hangingPunct="1"/>
            <a:r>
              <a:rPr lang="en-US" altLang="en-US" i="1" dirty="0">
                <a:latin typeface="Amazon Ember" panose="020B0603020204020204" pitchFamily="34" charset="0"/>
                <a:ea typeface="Amazon Ember" panose="020B0603020204020204" pitchFamily="34" charset="0"/>
                <a:cs typeface="Amazon Ember" panose="020B0603020204020204" pitchFamily="34" charset="0"/>
              </a:rPr>
              <a:t>Artificially segment the key space to query the entire table</a:t>
            </a:r>
          </a:p>
        </p:txBody>
      </p:sp>
    </p:spTree>
    <p:extLst>
      <p:ext uri="{BB962C8B-B14F-4D97-AF65-F5344CB8AC3E}">
        <p14:creationId xmlns:p14="http://schemas.microsoft.com/office/powerpoint/2010/main" val="3401842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B94A3-B42C-174F-A9FD-3E3D5F2C686D}"/>
              </a:ext>
            </a:extLst>
          </p:cNvPr>
          <p:cNvPicPr>
            <a:picLocks noChangeAspect="1"/>
          </p:cNvPicPr>
          <p:nvPr/>
        </p:nvPicPr>
        <p:blipFill>
          <a:blip r:embed="rId3"/>
          <a:stretch>
            <a:fillRect/>
          </a:stretch>
        </p:blipFill>
        <p:spPr>
          <a:xfrm>
            <a:off x="964564" y="127246"/>
            <a:ext cx="3776168" cy="2473472"/>
          </a:xfrm>
          <a:prstGeom prst="rect">
            <a:avLst/>
          </a:prstGeom>
        </p:spPr>
      </p:pic>
      <p:sp>
        <p:nvSpPr>
          <p:cNvPr id="56391" name="TextBox 1"/>
          <p:cNvSpPr txBox="1">
            <a:spLocks noChangeArrowheads="1"/>
          </p:cNvSpPr>
          <p:nvPr/>
        </p:nvSpPr>
        <p:spPr bwMode="auto">
          <a:xfrm>
            <a:off x="4685766" y="43676"/>
            <a:ext cx="40908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Active Events Table</a:t>
            </a:r>
          </a:p>
        </p:txBody>
      </p:sp>
      <p:sp>
        <p:nvSpPr>
          <p:cNvPr id="56394" name="TextBox 29"/>
          <p:cNvSpPr txBox="1">
            <a:spLocks noChangeArrowheads="1"/>
          </p:cNvSpPr>
          <p:nvPr/>
        </p:nvSpPr>
        <p:spPr bwMode="auto">
          <a:xfrm rot="-5400000">
            <a:off x="-103156" y="1139307"/>
            <a:ext cx="13219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Base Table</a:t>
            </a:r>
          </a:p>
        </p:txBody>
      </p:sp>
      <p:sp>
        <p:nvSpPr>
          <p:cNvPr id="32" name="Right Bracket 31"/>
          <p:cNvSpPr>
            <a:spLocks/>
          </p:cNvSpPr>
          <p:nvPr/>
        </p:nvSpPr>
        <p:spPr bwMode="auto">
          <a:xfrm rot="10800000">
            <a:off x="772408" y="389114"/>
            <a:ext cx="147635" cy="1949359"/>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Rectangle 28"/>
          <p:cNvSpPr/>
          <p:nvPr/>
        </p:nvSpPr>
        <p:spPr>
          <a:xfrm>
            <a:off x="3664135" y="681164"/>
            <a:ext cx="1076597" cy="1285618"/>
          </a:xfrm>
          <a:prstGeom prst="rect">
            <a:avLst/>
          </a:prstGeom>
          <a:noFill/>
          <a:ln w="635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0" name="Group 19">
            <a:extLst>
              <a:ext uri="{FF2B5EF4-FFF2-40B4-BE49-F238E27FC236}">
                <a16:creationId xmlns:a16="http://schemas.microsoft.com/office/drawing/2014/main" id="{89526ABA-932E-4C4D-B8ED-A7406A678954}"/>
              </a:ext>
            </a:extLst>
          </p:cNvPr>
          <p:cNvGrpSpPr/>
          <p:nvPr/>
        </p:nvGrpSpPr>
        <p:grpSpPr>
          <a:xfrm>
            <a:off x="3767563" y="2016446"/>
            <a:ext cx="4818390" cy="2509967"/>
            <a:chOff x="3708654" y="1966782"/>
            <a:chExt cx="4818390" cy="2509967"/>
          </a:xfrm>
          <a:effectLst>
            <a:outerShdw blurRad="50800" dist="38100" dir="12480000" sx="101000" sy="101000" algn="br" rotWithShape="0">
              <a:prstClr val="black">
                <a:alpha val="53000"/>
              </a:prstClr>
            </a:outerShdw>
          </a:effectLst>
        </p:grpSpPr>
        <p:grpSp>
          <p:nvGrpSpPr>
            <p:cNvPr id="19" name="Group 18">
              <a:extLst>
                <a:ext uri="{FF2B5EF4-FFF2-40B4-BE49-F238E27FC236}">
                  <a16:creationId xmlns:a16="http://schemas.microsoft.com/office/drawing/2014/main" id="{C9EC9207-946A-804F-8A22-689BBEB5505C}"/>
                </a:ext>
              </a:extLst>
            </p:cNvPr>
            <p:cNvGrpSpPr/>
            <p:nvPr/>
          </p:nvGrpSpPr>
          <p:grpSpPr>
            <a:xfrm>
              <a:off x="3708654" y="1966782"/>
              <a:ext cx="4139945" cy="2509967"/>
              <a:chOff x="3708654" y="1966782"/>
              <a:chExt cx="4139945" cy="2509967"/>
            </a:xfrm>
          </p:grpSpPr>
          <p:pic>
            <p:nvPicPr>
              <p:cNvPr id="9" name="Picture 8">
                <a:extLst>
                  <a:ext uri="{FF2B5EF4-FFF2-40B4-BE49-F238E27FC236}">
                    <a16:creationId xmlns:a16="http://schemas.microsoft.com/office/drawing/2014/main" id="{2C900F95-FC71-8740-B715-19470BAA89FE}"/>
                  </a:ext>
                </a:extLst>
              </p:cNvPr>
              <p:cNvPicPr>
                <a:picLocks noChangeAspect="1"/>
              </p:cNvPicPr>
              <p:nvPr/>
            </p:nvPicPr>
            <p:blipFill>
              <a:blip r:embed="rId4"/>
              <a:stretch>
                <a:fillRect/>
              </a:stretch>
            </p:blipFill>
            <p:spPr>
              <a:xfrm>
                <a:off x="3708654" y="2069804"/>
                <a:ext cx="4139945" cy="2406945"/>
              </a:xfrm>
              <a:prstGeom prst="rect">
                <a:avLst/>
              </a:prstGeom>
            </p:spPr>
          </p:pic>
          <p:sp>
            <p:nvSpPr>
              <p:cNvPr id="28" name="Rectangle 27">
                <a:extLst>
                  <a:ext uri="{FF2B5EF4-FFF2-40B4-BE49-F238E27FC236}">
                    <a16:creationId xmlns:a16="http://schemas.microsoft.com/office/drawing/2014/main" id="{21C8DB1D-DCD8-A246-8411-6D539A4FC563}"/>
                  </a:ext>
                </a:extLst>
              </p:cNvPr>
              <p:cNvSpPr/>
              <p:nvPr/>
            </p:nvSpPr>
            <p:spPr>
              <a:xfrm>
                <a:off x="3726050" y="2394599"/>
                <a:ext cx="1776480" cy="2082149"/>
              </a:xfrm>
              <a:prstGeom prst="rect">
                <a:avLst/>
              </a:prstGeom>
              <a:noFill/>
              <a:ln w="635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7" name="Straight Arrow Connector 36">
                <a:extLst>
                  <a:ext uri="{FF2B5EF4-FFF2-40B4-BE49-F238E27FC236}">
                    <a16:creationId xmlns:a16="http://schemas.microsoft.com/office/drawing/2014/main" id="{04991877-0DEE-9E40-BA63-340A56B31E06}"/>
                  </a:ext>
                </a:extLst>
              </p:cNvPr>
              <p:cNvCxnSpPr>
                <a:cxnSpLocks/>
                <a:stCxn id="29" idx="2"/>
                <a:endCxn id="28" idx="0"/>
              </p:cNvCxnSpPr>
              <p:nvPr/>
            </p:nvCxnSpPr>
            <p:spPr>
              <a:xfrm>
                <a:off x="4202434" y="1966782"/>
                <a:ext cx="411856" cy="4278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0" name="TextBox 29">
              <a:extLst>
                <a:ext uri="{FF2B5EF4-FFF2-40B4-BE49-F238E27FC236}">
                  <a16:creationId xmlns:a16="http://schemas.microsoft.com/office/drawing/2014/main" id="{4A802527-17A2-FA43-878C-8A43D2F5B9C0}"/>
                </a:ext>
              </a:extLst>
            </p:cNvPr>
            <p:cNvSpPr txBox="1">
              <a:spLocks noChangeArrowheads="1"/>
            </p:cNvSpPr>
            <p:nvPr/>
          </p:nvSpPr>
          <p:spPr bwMode="auto">
            <a:xfrm rot="5400000">
              <a:off x="7538279" y="3088610"/>
              <a:ext cx="160819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‘Sharded’ </a:t>
              </a: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GSI</a:t>
              </a:r>
            </a:p>
          </p:txBody>
        </p:sp>
        <p:sp>
          <p:nvSpPr>
            <p:cNvPr id="41" name="Right Bracket 40">
              <a:extLst>
                <a:ext uri="{FF2B5EF4-FFF2-40B4-BE49-F238E27FC236}">
                  <a16:creationId xmlns:a16="http://schemas.microsoft.com/office/drawing/2014/main" id="{2E4448C8-BE06-7840-8FBD-6D606E99659D}"/>
                </a:ext>
              </a:extLst>
            </p:cNvPr>
            <p:cNvSpPr>
              <a:spLocks/>
            </p:cNvSpPr>
            <p:nvPr/>
          </p:nvSpPr>
          <p:spPr bwMode="auto">
            <a:xfrm>
              <a:off x="7893119" y="2338474"/>
              <a:ext cx="151904" cy="1941782"/>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8" name="Group 17">
            <a:extLst>
              <a:ext uri="{FF2B5EF4-FFF2-40B4-BE49-F238E27FC236}">
                <a16:creationId xmlns:a16="http://schemas.microsoft.com/office/drawing/2014/main" id="{22CF67A9-9AC7-874E-9128-B2850DB3182E}"/>
              </a:ext>
            </a:extLst>
          </p:cNvPr>
          <p:cNvGrpSpPr/>
          <p:nvPr/>
        </p:nvGrpSpPr>
        <p:grpSpPr>
          <a:xfrm>
            <a:off x="4890977" y="524893"/>
            <a:ext cx="4595738" cy="1446550"/>
            <a:chOff x="4890977" y="524893"/>
            <a:chExt cx="4595738" cy="1446550"/>
          </a:xfrm>
        </p:grpSpPr>
        <p:sp>
          <p:nvSpPr>
            <p:cNvPr id="39" name="TextBox 11">
              <a:extLst>
                <a:ext uri="{FF2B5EF4-FFF2-40B4-BE49-F238E27FC236}">
                  <a16:creationId xmlns:a16="http://schemas.microsoft.com/office/drawing/2014/main" id="{1AB2E4A4-4A49-3E4F-A2ED-C59706B8F50E}"/>
                </a:ext>
              </a:extLst>
            </p:cNvPr>
            <p:cNvSpPr txBox="1">
              <a:spLocks noChangeArrowheads="1"/>
            </p:cNvSpPr>
            <p:nvPr/>
          </p:nvSpPr>
          <p:spPr bwMode="auto">
            <a:xfrm>
              <a:off x="5623990" y="524893"/>
              <a:ext cx="3862725"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pPr>
              <a:r>
                <a:rPr lang="en-US" alt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 PUT </a:t>
              </a:r>
              <a:br>
                <a:rPr lang="en-US" alt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alt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Item = </a:t>
              </a:r>
              <a:r>
                <a:rPr lang="en-US" alt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br>
                <a:rPr lang="en-US" alt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alt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altLang="en-US" sz="1400" i="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EventID</a:t>
              </a:r>
              <a:r>
                <a:rPr lang="en-US" alt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a:t>
              </a:r>
              <a:r>
                <a:rPr lang="en-US" altLang="en-US" sz="1400"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UUID, </a:t>
              </a:r>
            </a:p>
            <a:p>
              <a:pPr>
                <a:spcBef>
                  <a:spcPct val="0"/>
                </a:spcBef>
              </a:pPr>
              <a:r>
                <a:rPr lang="en-US" altLang="en-US" sz="1400"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Timestamp : ISO8601, </a:t>
              </a:r>
            </a:p>
            <a:p>
              <a:pPr>
                <a:spcBef>
                  <a:spcPct val="0"/>
                </a:spcBef>
              </a:pPr>
              <a:r>
                <a:rPr lang="en-US" altLang="en-US" sz="1400"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GSI-PK : rand(0,N) </a:t>
              </a:r>
              <a:br>
                <a:rPr lang="en-US" altLang="en-US" sz="1400"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alt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p:txBody>
        </p:sp>
        <p:cxnSp>
          <p:nvCxnSpPr>
            <p:cNvPr id="42" name="Straight Arrow Connector 41">
              <a:extLst>
                <a:ext uri="{FF2B5EF4-FFF2-40B4-BE49-F238E27FC236}">
                  <a16:creationId xmlns:a16="http://schemas.microsoft.com/office/drawing/2014/main" id="{75BCAF6B-8BBB-F745-85D9-320255C7D359}"/>
                </a:ext>
              </a:extLst>
            </p:cNvPr>
            <p:cNvCxnSpPr>
              <a:cxnSpLocks/>
            </p:cNvCxnSpPr>
            <p:nvPr/>
          </p:nvCxnSpPr>
          <p:spPr>
            <a:xfrm flipH="1">
              <a:off x="4890977" y="986209"/>
              <a:ext cx="756368" cy="1124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66" name="TextBox 65">
            <a:extLst>
              <a:ext uri="{FF2B5EF4-FFF2-40B4-BE49-F238E27FC236}">
                <a16:creationId xmlns:a16="http://schemas.microsoft.com/office/drawing/2014/main" id="{E5FDFFDC-56D3-0A4A-8D8F-919E1481E891}"/>
              </a:ext>
            </a:extLst>
          </p:cNvPr>
          <p:cNvSpPr txBox="1"/>
          <p:nvPr/>
        </p:nvSpPr>
        <p:spPr>
          <a:xfrm>
            <a:off x="4117973" y="4591803"/>
            <a:ext cx="3470887" cy="280844"/>
          </a:xfrm>
          <a:prstGeom prst="rect">
            <a:avLst/>
          </a:prstGeom>
          <a:noFill/>
        </p:spPr>
        <p:txBody>
          <a:bodyPr wrap="square" lIns="34289" tIns="17144" rIns="34289" bIns="17144">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Selectively query the entire table..</a:t>
            </a:r>
          </a:p>
        </p:txBody>
      </p:sp>
      <p:grpSp>
        <p:nvGrpSpPr>
          <p:cNvPr id="2" name="Group 1">
            <a:extLst>
              <a:ext uri="{FF2B5EF4-FFF2-40B4-BE49-F238E27FC236}">
                <a16:creationId xmlns:a16="http://schemas.microsoft.com/office/drawing/2014/main" id="{EAA169DD-5045-C54C-992A-A2230B02E6D4}"/>
              </a:ext>
            </a:extLst>
          </p:cNvPr>
          <p:cNvGrpSpPr/>
          <p:nvPr/>
        </p:nvGrpSpPr>
        <p:grpSpPr>
          <a:xfrm>
            <a:off x="-81855" y="2338474"/>
            <a:ext cx="3745990" cy="2306464"/>
            <a:chOff x="-81855" y="2338474"/>
            <a:chExt cx="3745990" cy="2306464"/>
          </a:xfrm>
        </p:grpSpPr>
        <p:grpSp>
          <p:nvGrpSpPr>
            <p:cNvPr id="61" name="Group 60">
              <a:extLst>
                <a:ext uri="{FF2B5EF4-FFF2-40B4-BE49-F238E27FC236}">
                  <a16:creationId xmlns:a16="http://schemas.microsoft.com/office/drawing/2014/main" id="{207BBC71-A404-4C4E-9DC7-5725DD3948B2}"/>
                </a:ext>
              </a:extLst>
            </p:cNvPr>
            <p:cNvGrpSpPr/>
            <p:nvPr/>
          </p:nvGrpSpPr>
          <p:grpSpPr>
            <a:xfrm>
              <a:off x="-81855" y="2338474"/>
              <a:ext cx="3745990" cy="1972383"/>
              <a:chOff x="-81855" y="2338474"/>
              <a:chExt cx="3745990" cy="1972383"/>
            </a:xfrm>
          </p:grpSpPr>
          <p:sp>
            <p:nvSpPr>
              <p:cNvPr id="34" name="TextBox 33">
                <a:extLst>
                  <a:ext uri="{FF2B5EF4-FFF2-40B4-BE49-F238E27FC236}">
                    <a16:creationId xmlns:a16="http://schemas.microsoft.com/office/drawing/2014/main" id="{967CBA14-0738-CE47-B82F-A52D0C1B4F48}"/>
                  </a:ext>
                </a:extLst>
              </p:cNvPr>
              <p:cNvSpPr txBox="1"/>
              <p:nvPr/>
            </p:nvSpPr>
            <p:spPr>
              <a:xfrm>
                <a:off x="-81855" y="2621395"/>
                <a:ext cx="2509284" cy="250066"/>
              </a:xfrm>
              <a:prstGeom prst="rect">
                <a:avLst/>
              </a:prstGeom>
              <a:noFill/>
            </p:spPr>
            <p:txBody>
              <a:bodyPr wrap="square" lIns="34289" tIns="17144" rIns="34289" bIns="17144">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Scheduled Lambda</a:t>
                </a:r>
              </a:p>
            </p:txBody>
          </p:sp>
          <p:grpSp>
            <p:nvGrpSpPr>
              <p:cNvPr id="60" name="Group 59">
                <a:extLst>
                  <a:ext uri="{FF2B5EF4-FFF2-40B4-BE49-F238E27FC236}">
                    <a16:creationId xmlns:a16="http://schemas.microsoft.com/office/drawing/2014/main" id="{BA1E49F2-7B7A-7749-AA34-22624708507D}"/>
                  </a:ext>
                </a:extLst>
              </p:cNvPr>
              <p:cNvGrpSpPr/>
              <p:nvPr/>
            </p:nvGrpSpPr>
            <p:grpSpPr>
              <a:xfrm>
                <a:off x="1832297" y="2338474"/>
                <a:ext cx="1831838" cy="1972383"/>
                <a:chOff x="1832297" y="2338474"/>
                <a:chExt cx="1831838" cy="1972383"/>
              </a:xfrm>
              <a:effectLst>
                <a:outerShdw blurRad="50800" dist="38100" dir="13500000" algn="br" rotWithShape="0">
                  <a:prstClr val="black">
                    <a:alpha val="40000"/>
                  </a:prstClr>
                </a:outerShdw>
              </a:effectLst>
            </p:grpSpPr>
            <p:pic>
              <p:nvPicPr>
                <p:cNvPr id="36" name="Graphic 35">
                  <a:extLst>
                    <a:ext uri="{FF2B5EF4-FFF2-40B4-BE49-F238E27FC236}">
                      <a16:creationId xmlns:a16="http://schemas.microsoft.com/office/drawing/2014/main" id="{568BD37D-7C03-0546-AB66-8FB8CF64C8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1295" y="2338474"/>
                  <a:ext cx="739292" cy="739292"/>
                </a:xfrm>
                <a:prstGeom prst="rect">
                  <a:avLst/>
                </a:prstGeom>
              </p:spPr>
            </p:pic>
            <p:grpSp>
              <p:nvGrpSpPr>
                <p:cNvPr id="25" name="Group 24">
                  <a:extLst>
                    <a:ext uri="{FF2B5EF4-FFF2-40B4-BE49-F238E27FC236}">
                      <a16:creationId xmlns:a16="http://schemas.microsoft.com/office/drawing/2014/main" id="{B59EF26F-5A88-DA40-8810-A721C9DE94F5}"/>
                    </a:ext>
                  </a:extLst>
                </p:cNvPr>
                <p:cNvGrpSpPr/>
                <p:nvPr/>
              </p:nvGrpSpPr>
              <p:grpSpPr>
                <a:xfrm>
                  <a:off x="2773093" y="2602977"/>
                  <a:ext cx="891042" cy="1707880"/>
                  <a:chOff x="2773093" y="2602977"/>
                  <a:chExt cx="891042" cy="1707880"/>
                </a:xfrm>
              </p:grpSpPr>
              <p:cxnSp>
                <p:nvCxnSpPr>
                  <p:cNvPr id="6" name="Straight Arrow Connector 5"/>
                  <p:cNvCxnSpPr>
                    <a:cxnSpLocks/>
                  </p:cNvCxnSpPr>
                  <p:nvPr/>
                </p:nvCxnSpPr>
                <p:spPr>
                  <a:xfrm>
                    <a:off x="2773093" y="2849298"/>
                    <a:ext cx="891042" cy="2284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5CE485AB-1DCD-E54C-9C5F-FE51AD0ADCF6}"/>
                      </a:ext>
                    </a:extLst>
                  </p:cNvPr>
                  <p:cNvCxnSpPr>
                    <a:cxnSpLocks/>
                  </p:cNvCxnSpPr>
                  <p:nvPr/>
                </p:nvCxnSpPr>
                <p:spPr>
                  <a:xfrm>
                    <a:off x="2774945" y="2849297"/>
                    <a:ext cx="884582" cy="786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D5D51387-9EE4-FF47-9F34-FF090B818BB1}"/>
                      </a:ext>
                    </a:extLst>
                  </p:cNvPr>
                  <p:cNvCxnSpPr>
                    <a:cxnSpLocks/>
                  </p:cNvCxnSpPr>
                  <p:nvPr/>
                </p:nvCxnSpPr>
                <p:spPr>
                  <a:xfrm>
                    <a:off x="2774945" y="2849296"/>
                    <a:ext cx="884582" cy="1393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72304CFB-0F18-7A4E-BD14-418ADFBEF753}"/>
                      </a:ext>
                    </a:extLst>
                  </p:cNvPr>
                  <p:cNvSpPr txBox="1"/>
                  <p:nvPr/>
                </p:nvSpPr>
                <p:spPr>
                  <a:xfrm rot="3437439">
                    <a:off x="2093982" y="3316495"/>
                    <a:ext cx="1707880" cy="280844"/>
                  </a:xfrm>
                  <a:prstGeom prst="rect">
                    <a:avLst/>
                  </a:prstGeom>
                  <a:noFill/>
                </p:spPr>
                <p:txBody>
                  <a:bodyPr wrap="square" lIns="34289" tIns="17144" rIns="34289" bIns="17144">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2. Query</a:t>
                    </a:r>
                  </a:p>
                </p:txBody>
              </p:sp>
            </p:grpSp>
            <p:pic>
              <p:nvPicPr>
                <p:cNvPr id="27" name="Picture 26"/>
                <p:cNvPicPr>
                  <a:picLocks noChangeAspect="1"/>
                </p:cNvPicPr>
                <p:nvPr/>
              </p:nvPicPr>
              <p:blipFill>
                <a:blip r:embed="rId7"/>
                <a:stretch>
                  <a:fillRect/>
                </a:stretch>
              </p:blipFill>
              <p:spPr>
                <a:xfrm>
                  <a:off x="1832297" y="2807477"/>
                  <a:ext cx="343710" cy="343710"/>
                </a:xfrm>
                <a:prstGeom prst="rect">
                  <a:avLst/>
                </a:prstGeom>
              </p:spPr>
            </p:pic>
          </p:grpSp>
        </p:grpSp>
        <p:sp>
          <p:nvSpPr>
            <p:cNvPr id="33" name="Content Placeholder 2">
              <a:extLst>
                <a:ext uri="{FF2B5EF4-FFF2-40B4-BE49-F238E27FC236}">
                  <a16:creationId xmlns:a16="http://schemas.microsoft.com/office/drawing/2014/main" id="{2F7462B8-071B-CB45-B257-5064583C6A90}"/>
                </a:ext>
              </a:extLst>
            </p:cNvPr>
            <p:cNvSpPr txBox="1">
              <a:spLocks/>
            </p:cNvSpPr>
            <p:nvPr/>
          </p:nvSpPr>
          <p:spPr>
            <a:xfrm>
              <a:off x="22012" y="3322940"/>
              <a:ext cx="3455114" cy="1321998"/>
            </a:xfrm>
            <a:prstGeom prst="rect">
              <a:avLst/>
            </a:prstGeom>
          </p:spPr>
          <p:txBody>
            <a:bodyPr>
              <a:normAutofit/>
            </a:bodyPr>
            <a:lstStyle>
              <a:lvl1pPr marL="0" indent="0" algn="l" defTabSz="457200" rtl="0" eaLnBrk="1" latinLnBrk="0" hangingPunct="1">
                <a:spcBef>
                  <a:spcPct val="20000"/>
                </a:spcBef>
                <a:buFontTx/>
                <a:buNone/>
                <a:defRPr sz="24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defRPr/>
              </a:pPr>
              <a:r>
                <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SELECT * FROM GSI</a:t>
              </a:r>
            </a:p>
            <a:p>
              <a:pPr>
                <a:spcBef>
                  <a:spcPct val="0"/>
                </a:spcBef>
                <a:defRPr/>
              </a:pPr>
              <a:r>
                <a:rPr lang="en-US" alt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WHERE</a:t>
              </a:r>
              <a:r>
                <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GSI-PK = “</a:t>
              </a:r>
              <a:r>
                <a:rPr lang="en-US" altLang="en-US" sz="1600" b="1" i="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&lt;0-N&gt;”</a:t>
              </a:r>
            </a:p>
            <a:p>
              <a:pPr>
                <a:spcBef>
                  <a:spcPct val="0"/>
                </a:spcBef>
                <a:defRPr/>
              </a:pPr>
              <a:r>
                <a:rPr lang="en-US" alt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ORDER BY</a:t>
              </a:r>
              <a:r>
                <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Date </a:t>
              </a:r>
              <a:r>
                <a:rPr lang="en-US" alt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DESC</a:t>
              </a:r>
            </a:p>
            <a:p>
              <a:pPr>
                <a:spcBef>
                  <a:spcPct val="0"/>
                </a:spcBef>
                <a:defRPr/>
              </a:pPr>
              <a:r>
                <a:rPr lang="en-US" alt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AND </a:t>
              </a:r>
              <a:r>
                <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GSI-</a:t>
              </a:r>
              <a:r>
                <a:rPr lang="en-US" altLang="en-US" sz="16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SortKey</a:t>
              </a:r>
              <a:r>
                <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&gt; “&lt;</a:t>
              </a:r>
              <a:r>
                <a:rPr lang="en-US" altLang="en-US" sz="1600" i="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4 </a:t>
              </a:r>
              <a:r>
                <a:rPr lang="en-US" altLang="en-US" sz="1600" i="1"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hrs</a:t>
              </a:r>
              <a:r>
                <a:rPr lang="en-US" altLang="en-US" sz="1600" i="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ago&gt;”</a:t>
              </a:r>
              <a:endPar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0"/>
                </a:spcBef>
                <a:defRPr/>
              </a:pPr>
              <a:endParaRPr lang="en-GB" sz="1375" dirty="0">
                <a:latin typeface="Amazon Ember" panose="020B0603020204020204" pitchFamily="34" charset="0"/>
                <a:ea typeface="Amazon Ember" panose="020B0603020204020204" pitchFamily="34" charset="0"/>
                <a:cs typeface="Amazon Ember" panose="020B0603020204020204" pitchFamily="34" charset="0"/>
              </a:endParaRPr>
            </a:p>
            <a:p>
              <a:pPr>
                <a:spcBef>
                  <a:spcPts val="0"/>
                </a:spcBef>
                <a:defRPr/>
              </a:pPr>
              <a:endParaRPr lang="en-US" sz="1375" dirty="0">
                <a:latin typeface="Amazon Ember" panose="020B0603020204020204" pitchFamily="34" charset="0"/>
                <a:ea typeface="Amazon Ember" panose="020B0603020204020204" pitchFamily="34" charset="0"/>
                <a:cs typeface="Amazon Ember" panose="020B0603020204020204" pitchFamily="34" charset="0"/>
              </a:endParaRPr>
            </a:p>
            <a:p>
              <a:endParaRPr lang="en-SE" sz="1375" dirty="0"/>
            </a:p>
          </p:txBody>
        </p:sp>
      </p:grpSp>
    </p:spTree>
    <p:extLst>
      <p:ext uri="{BB962C8B-B14F-4D97-AF65-F5344CB8AC3E}">
        <p14:creationId xmlns:p14="http://schemas.microsoft.com/office/powerpoint/2010/main" val="22165868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Title 2"/>
          <p:cNvSpPr>
            <a:spLocks noGrp="1"/>
          </p:cNvSpPr>
          <p:nvPr>
            <p:ph type="title"/>
          </p:nvPr>
        </p:nvSpPr>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Time-series data</a:t>
            </a:r>
          </a:p>
        </p:txBody>
      </p:sp>
      <p:sp>
        <p:nvSpPr>
          <p:cNvPr id="54276" name="Text Placeholder 1"/>
          <p:cNvSpPr>
            <a:spLocks noGrp="1"/>
          </p:cNvSpPr>
          <p:nvPr>
            <p:ph type="body" sz="quarter" idx="4294967295"/>
          </p:nvPr>
        </p:nvSpPr>
        <p:spPr>
          <a:xfrm>
            <a:off x="396394" y="2821689"/>
            <a:ext cx="7648908" cy="914400"/>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Common distribution challenge for time-series data </a:t>
            </a:r>
          </a:p>
        </p:txBody>
      </p:sp>
    </p:spTree>
    <p:extLst>
      <p:ext uri="{BB962C8B-B14F-4D97-AF65-F5344CB8AC3E}">
        <p14:creationId xmlns:p14="http://schemas.microsoft.com/office/powerpoint/2010/main" val="3802882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The Challenge of Indexing Time-series Inserts</a:t>
            </a:r>
          </a:p>
        </p:txBody>
      </p:sp>
      <p:sp>
        <p:nvSpPr>
          <p:cNvPr id="46" name="Rectangle 45">
            <a:extLst>
              <a:ext uri="{FF2B5EF4-FFF2-40B4-BE49-F238E27FC236}">
                <a16:creationId xmlns:a16="http://schemas.microsoft.com/office/drawing/2014/main" id="{66E4C386-3FAE-8042-B34C-8F3E5A33521C}"/>
              </a:ext>
            </a:extLst>
          </p:cNvPr>
          <p:cNvSpPr/>
          <p:nvPr/>
        </p:nvSpPr>
        <p:spPr bwMode="auto">
          <a:xfrm>
            <a:off x="6158772" y="1780169"/>
            <a:ext cx="956538" cy="3255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1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49" name="Rectangle 48">
            <a:extLst>
              <a:ext uri="{FF2B5EF4-FFF2-40B4-BE49-F238E27FC236}">
                <a16:creationId xmlns:a16="http://schemas.microsoft.com/office/drawing/2014/main" id="{13882EC6-641C-1F44-A219-0A7C8FF78A58}"/>
              </a:ext>
            </a:extLst>
          </p:cNvPr>
          <p:cNvSpPr/>
          <p:nvPr/>
        </p:nvSpPr>
        <p:spPr bwMode="auto">
          <a:xfrm>
            <a:off x="4726636" y="2515050"/>
            <a:ext cx="3749750" cy="1030640"/>
          </a:xfrm>
          <a:prstGeom prst="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da-DK" sz="15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Rectangle 50">
            <a:extLst>
              <a:ext uri="{FF2B5EF4-FFF2-40B4-BE49-F238E27FC236}">
                <a16:creationId xmlns:a16="http://schemas.microsoft.com/office/drawing/2014/main" id="{E8E2BE2E-98D7-7147-8D99-8BB86318647B}"/>
              </a:ext>
            </a:extLst>
          </p:cNvPr>
          <p:cNvSpPr/>
          <p:nvPr/>
        </p:nvSpPr>
        <p:spPr bwMode="auto">
          <a:xfrm>
            <a:off x="4786082" y="2976466"/>
            <a:ext cx="725115"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0:00-0:59</a:t>
            </a:r>
          </a:p>
        </p:txBody>
      </p:sp>
      <p:sp>
        <p:nvSpPr>
          <p:cNvPr id="52" name="Rectangle 51">
            <a:extLst>
              <a:ext uri="{FF2B5EF4-FFF2-40B4-BE49-F238E27FC236}">
                <a16:creationId xmlns:a16="http://schemas.microsoft.com/office/drawing/2014/main" id="{EBC72576-89A0-6E43-89E6-958882656746}"/>
              </a:ext>
            </a:extLst>
          </p:cNvPr>
          <p:cNvSpPr/>
          <p:nvPr/>
        </p:nvSpPr>
        <p:spPr bwMode="auto">
          <a:xfrm>
            <a:off x="5673007" y="2973561"/>
            <a:ext cx="725115"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1:00-1:59</a:t>
            </a:r>
          </a:p>
        </p:txBody>
      </p:sp>
      <p:sp>
        <p:nvSpPr>
          <p:cNvPr id="54" name="Rectangle 53">
            <a:extLst>
              <a:ext uri="{FF2B5EF4-FFF2-40B4-BE49-F238E27FC236}">
                <a16:creationId xmlns:a16="http://schemas.microsoft.com/office/drawing/2014/main" id="{C396903F-1A94-CD41-8385-AD84EADCF02F}"/>
              </a:ext>
            </a:extLst>
          </p:cNvPr>
          <p:cNvSpPr/>
          <p:nvPr/>
        </p:nvSpPr>
        <p:spPr bwMode="auto">
          <a:xfrm>
            <a:off x="6559932" y="2973561"/>
            <a:ext cx="774418"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55" name="Rectangle 54">
            <a:extLst>
              <a:ext uri="{FF2B5EF4-FFF2-40B4-BE49-F238E27FC236}">
                <a16:creationId xmlns:a16="http://schemas.microsoft.com/office/drawing/2014/main" id="{4D72C569-92FF-5245-915C-2A8C9625373B}"/>
              </a:ext>
            </a:extLst>
          </p:cNvPr>
          <p:cNvSpPr/>
          <p:nvPr/>
        </p:nvSpPr>
        <p:spPr bwMode="auto">
          <a:xfrm>
            <a:off x="7496160" y="2977086"/>
            <a:ext cx="888116"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23:00-23:59</a:t>
            </a:r>
          </a:p>
        </p:txBody>
      </p:sp>
      <p:sp>
        <p:nvSpPr>
          <p:cNvPr id="17" name="TextBox 16">
            <a:extLst>
              <a:ext uri="{FF2B5EF4-FFF2-40B4-BE49-F238E27FC236}">
                <a16:creationId xmlns:a16="http://schemas.microsoft.com/office/drawing/2014/main" id="{20E256D1-3CFC-1243-874E-5BE3446D1FE7}"/>
              </a:ext>
            </a:extLst>
          </p:cNvPr>
          <p:cNvSpPr txBox="1"/>
          <p:nvPr/>
        </p:nvSpPr>
        <p:spPr>
          <a:xfrm>
            <a:off x="4545245" y="1146572"/>
            <a:ext cx="4183592" cy="683264"/>
          </a:xfrm>
          <a:prstGeom prst="rect">
            <a:avLst/>
          </a:prstGeom>
          <a:noFill/>
        </p:spPr>
        <p:txBody>
          <a:bodyPr wrap="square" lIns="114300" tIns="91440" rIns="114300" bIns="91440" rtlCol="0">
            <a:spAutoFit/>
          </a:bodyPr>
          <a:lstStyle/>
          <a:p>
            <a:pPr algn="ctr">
              <a:lnSpc>
                <a:spcPct val="90000"/>
              </a:lnSpc>
              <a:spcAft>
                <a:spcPts val="1125"/>
              </a:spcAft>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Localized Writes </a:t>
            </a:r>
            <a:b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6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(by time ‘bucket’)</a:t>
            </a:r>
          </a:p>
        </p:txBody>
      </p:sp>
      <p:sp>
        <p:nvSpPr>
          <p:cNvPr id="23" name="Can 22">
            <a:extLst>
              <a:ext uri="{FF2B5EF4-FFF2-40B4-BE49-F238E27FC236}">
                <a16:creationId xmlns:a16="http://schemas.microsoft.com/office/drawing/2014/main" id="{85D68157-B8AB-3943-B409-4909BE9A6A63}"/>
              </a:ext>
            </a:extLst>
          </p:cNvPr>
          <p:cNvSpPr/>
          <p:nvPr/>
        </p:nvSpPr>
        <p:spPr>
          <a:xfrm>
            <a:off x="4838539" y="3608670"/>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Can 31">
            <a:extLst>
              <a:ext uri="{FF2B5EF4-FFF2-40B4-BE49-F238E27FC236}">
                <a16:creationId xmlns:a16="http://schemas.microsoft.com/office/drawing/2014/main" id="{8A6601EA-39AF-9B4C-A904-3BE42BDE48F9}"/>
              </a:ext>
            </a:extLst>
          </p:cNvPr>
          <p:cNvSpPr/>
          <p:nvPr/>
        </p:nvSpPr>
        <p:spPr>
          <a:xfrm>
            <a:off x="5725464" y="3593782"/>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Can 32">
            <a:extLst>
              <a:ext uri="{FF2B5EF4-FFF2-40B4-BE49-F238E27FC236}">
                <a16:creationId xmlns:a16="http://schemas.microsoft.com/office/drawing/2014/main" id="{50B001D6-B842-DF4A-9B23-225EA97E536E}"/>
              </a:ext>
            </a:extLst>
          </p:cNvPr>
          <p:cNvSpPr/>
          <p:nvPr/>
        </p:nvSpPr>
        <p:spPr>
          <a:xfrm>
            <a:off x="6637041" y="3600870"/>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Can 33">
            <a:extLst>
              <a:ext uri="{FF2B5EF4-FFF2-40B4-BE49-F238E27FC236}">
                <a16:creationId xmlns:a16="http://schemas.microsoft.com/office/drawing/2014/main" id="{4022D1DC-E46D-774F-A6D9-B9F23EA911F6}"/>
              </a:ext>
            </a:extLst>
          </p:cNvPr>
          <p:cNvSpPr/>
          <p:nvPr/>
        </p:nvSpPr>
        <p:spPr>
          <a:xfrm>
            <a:off x="7605130" y="3593782"/>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8" name="Graphic 47">
            <a:extLst>
              <a:ext uri="{FF2B5EF4-FFF2-40B4-BE49-F238E27FC236}">
                <a16:creationId xmlns:a16="http://schemas.microsoft.com/office/drawing/2014/main" id="{253EBC78-B14A-3E4A-A123-2D3B5B09A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464" y="2466958"/>
            <a:ext cx="275236" cy="275236"/>
          </a:xfrm>
          <a:prstGeom prst="rect">
            <a:avLst/>
          </a:prstGeom>
        </p:spPr>
      </p:pic>
      <p:grpSp>
        <p:nvGrpSpPr>
          <p:cNvPr id="16" name="Group 15">
            <a:extLst>
              <a:ext uri="{FF2B5EF4-FFF2-40B4-BE49-F238E27FC236}">
                <a16:creationId xmlns:a16="http://schemas.microsoft.com/office/drawing/2014/main" id="{D612BA0E-04DF-9E49-8633-485997C7941D}"/>
              </a:ext>
            </a:extLst>
          </p:cNvPr>
          <p:cNvGrpSpPr/>
          <p:nvPr/>
        </p:nvGrpSpPr>
        <p:grpSpPr>
          <a:xfrm>
            <a:off x="4844319" y="2457304"/>
            <a:ext cx="1408181" cy="1587396"/>
            <a:chOff x="4844319" y="2457304"/>
            <a:chExt cx="1408181" cy="1587396"/>
          </a:xfrm>
        </p:grpSpPr>
        <p:grpSp>
          <p:nvGrpSpPr>
            <p:cNvPr id="40" name="Group 39">
              <a:extLst>
                <a:ext uri="{FF2B5EF4-FFF2-40B4-BE49-F238E27FC236}">
                  <a16:creationId xmlns:a16="http://schemas.microsoft.com/office/drawing/2014/main" id="{EC6CA6A6-B63B-6A46-8AF3-847191EAE717}"/>
                </a:ext>
              </a:extLst>
            </p:cNvPr>
            <p:cNvGrpSpPr/>
            <p:nvPr/>
          </p:nvGrpSpPr>
          <p:grpSpPr>
            <a:xfrm rot="3065631">
              <a:off x="5566879" y="1907762"/>
              <a:ext cx="136080" cy="1235163"/>
              <a:chOff x="7286854" y="825607"/>
              <a:chExt cx="136080" cy="1235163"/>
            </a:xfrm>
          </p:grpSpPr>
          <p:sp>
            <p:nvSpPr>
              <p:cNvPr id="60" name="Oval 59">
                <a:extLst>
                  <a:ext uri="{FF2B5EF4-FFF2-40B4-BE49-F238E27FC236}">
                    <a16:creationId xmlns:a16="http://schemas.microsoft.com/office/drawing/2014/main" id="{72A125E4-E90C-5B4B-82AF-782D3EBE4F61}"/>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Oval 60">
                <a:extLst>
                  <a:ext uri="{FF2B5EF4-FFF2-40B4-BE49-F238E27FC236}">
                    <a16:creationId xmlns:a16="http://schemas.microsoft.com/office/drawing/2014/main" id="{86453944-E682-D340-87EA-29A25782B697}"/>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Oval 62">
                <a:extLst>
                  <a:ext uri="{FF2B5EF4-FFF2-40B4-BE49-F238E27FC236}">
                    <a16:creationId xmlns:a16="http://schemas.microsoft.com/office/drawing/2014/main" id="{480B2611-2BB9-F64F-90B7-09E1B36C03D3}"/>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Oval 64">
                <a:extLst>
                  <a:ext uri="{FF2B5EF4-FFF2-40B4-BE49-F238E27FC236}">
                    <a16:creationId xmlns:a16="http://schemas.microsoft.com/office/drawing/2014/main" id="{CC4B8899-7296-5644-8E5F-AA58D0212DF5}"/>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Oval 65">
                <a:extLst>
                  <a:ext uri="{FF2B5EF4-FFF2-40B4-BE49-F238E27FC236}">
                    <a16:creationId xmlns:a16="http://schemas.microsoft.com/office/drawing/2014/main" id="{92B3E630-CAEC-4243-92C2-92DE64603863}"/>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Oval 66">
                <a:extLst>
                  <a:ext uri="{FF2B5EF4-FFF2-40B4-BE49-F238E27FC236}">
                    <a16:creationId xmlns:a16="http://schemas.microsoft.com/office/drawing/2014/main" id="{399BCC12-35BE-ED49-9248-3582830D1F89}"/>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8" name="Oval 67">
                <a:extLst>
                  <a:ext uri="{FF2B5EF4-FFF2-40B4-BE49-F238E27FC236}">
                    <a16:creationId xmlns:a16="http://schemas.microsoft.com/office/drawing/2014/main" id="{19F5CAF3-3A12-2C4A-A786-039DC24BFCE7}"/>
                  </a:ext>
                </a:extLst>
              </p:cNvPr>
              <p:cNvSpPr/>
              <p:nvPr/>
            </p:nvSpPr>
            <p:spPr>
              <a:xfrm>
                <a:off x="7286854" y="97881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Oval 68">
                <a:extLst>
                  <a:ext uri="{FF2B5EF4-FFF2-40B4-BE49-F238E27FC236}">
                    <a16:creationId xmlns:a16="http://schemas.microsoft.com/office/drawing/2014/main" id="{ABFA0D33-6D47-1143-9734-FC1D8CA034CD}"/>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22" name="Can 21">
              <a:extLst>
                <a:ext uri="{FF2B5EF4-FFF2-40B4-BE49-F238E27FC236}">
                  <a16:creationId xmlns:a16="http://schemas.microsoft.com/office/drawing/2014/main" id="{868BA0A5-5620-BF4A-A584-4502013EA2C0}"/>
                </a:ext>
              </a:extLst>
            </p:cNvPr>
            <p:cNvSpPr/>
            <p:nvPr/>
          </p:nvSpPr>
          <p:spPr>
            <a:xfrm>
              <a:off x="4844319" y="3608670"/>
              <a:ext cx="620200" cy="436030"/>
            </a:xfrm>
            <a:prstGeom prst="can">
              <a:avLst/>
            </a:prstGeom>
            <a:solidFill>
              <a:srgbClr val="B31A9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8" name="Group 17">
            <a:extLst>
              <a:ext uri="{FF2B5EF4-FFF2-40B4-BE49-F238E27FC236}">
                <a16:creationId xmlns:a16="http://schemas.microsoft.com/office/drawing/2014/main" id="{D73F6625-A176-0A41-AE8D-3391D3BA253C}"/>
              </a:ext>
            </a:extLst>
          </p:cNvPr>
          <p:cNvGrpSpPr/>
          <p:nvPr/>
        </p:nvGrpSpPr>
        <p:grpSpPr>
          <a:xfrm>
            <a:off x="5727696" y="2157896"/>
            <a:ext cx="620200" cy="1868907"/>
            <a:chOff x="5727696" y="2157896"/>
            <a:chExt cx="620200" cy="1868907"/>
          </a:xfrm>
        </p:grpSpPr>
        <p:grpSp>
          <p:nvGrpSpPr>
            <p:cNvPr id="71" name="Group 70">
              <a:extLst>
                <a:ext uri="{FF2B5EF4-FFF2-40B4-BE49-F238E27FC236}">
                  <a16:creationId xmlns:a16="http://schemas.microsoft.com/office/drawing/2014/main" id="{5C87A2DF-64CD-6744-8D2E-E9F6AC395402}"/>
                </a:ext>
              </a:extLst>
            </p:cNvPr>
            <p:cNvGrpSpPr/>
            <p:nvPr/>
          </p:nvGrpSpPr>
          <p:grpSpPr>
            <a:xfrm rot="1537014">
              <a:off x="6176571" y="2157896"/>
              <a:ext cx="136081" cy="768854"/>
              <a:chOff x="7286853" y="1291916"/>
              <a:chExt cx="136081" cy="768854"/>
            </a:xfrm>
          </p:grpSpPr>
          <p:sp>
            <p:nvSpPr>
              <p:cNvPr id="73" name="Oval 72">
                <a:extLst>
                  <a:ext uri="{FF2B5EF4-FFF2-40B4-BE49-F238E27FC236}">
                    <a16:creationId xmlns:a16="http://schemas.microsoft.com/office/drawing/2014/main" id="{7EE2333A-8E49-E04A-81EB-BBEC29FD3675}"/>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Oval 73">
                <a:extLst>
                  <a:ext uri="{FF2B5EF4-FFF2-40B4-BE49-F238E27FC236}">
                    <a16:creationId xmlns:a16="http://schemas.microsoft.com/office/drawing/2014/main" id="{B73AF9B4-0EFA-CD42-94FA-77CFDD429008}"/>
                  </a:ext>
                </a:extLst>
              </p:cNvPr>
              <p:cNvSpPr/>
              <p:nvPr/>
            </p:nvSpPr>
            <p:spPr>
              <a:xfrm>
                <a:off x="7286853"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Oval 75">
                <a:extLst>
                  <a:ext uri="{FF2B5EF4-FFF2-40B4-BE49-F238E27FC236}">
                    <a16:creationId xmlns:a16="http://schemas.microsoft.com/office/drawing/2014/main" id="{73842F4A-ADED-1A45-A1C1-CD7BB6D38BE2}"/>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Oval 76">
                <a:extLst>
                  <a:ext uri="{FF2B5EF4-FFF2-40B4-BE49-F238E27FC236}">
                    <a16:creationId xmlns:a16="http://schemas.microsoft.com/office/drawing/2014/main" id="{9E178BED-DFFF-4941-BC3E-DE4890B8EB93}"/>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Oval 77">
                <a:extLst>
                  <a:ext uri="{FF2B5EF4-FFF2-40B4-BE49-F238E27FC236}">
                    <a16:creationId xmlns:a16="http://schemas.microsoft.com/office/drawing/2014/main" id="{364FFAC5-83F1-694D-96DF-1DF03E93A396}"/>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72" name="Can 71">
              <a:extLst>
                <a:ext uri="{FF2B5EF4-FFF2-40B4-BE49-F238E27FC236}">
                  <a16:creationId xmlns:a16="http://schemas.microsoft.com/office/drawing/2014/main" id="{4FD578C1-7502-6447-81FE-45A0AA19A13A}"/>
                </a:ext>
              </a:extLst>
            </p:cNvPr>
            <p:cNvSpPr/>
            <p:nvPr/>
          </p:nvSpPr>
          <p:spPr>
            <a:xfrm>
              <a:off x="5727696" y="3590773"/>
              <a:ext cx="620200" cy="436030"/>
            </a:xfrm>
            <a:prstGeom prst="can">
              <a:avLst/>
            </a:prstGeom>
            <a:solidFill>
              <a:srgbClr val="B31A9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9" name="Group 18">
            <a:extLst>
              <a:ext uri="{FF2B5EF4-FFF2-40B4-BE49-F238E27FC236}">
                <a16:creationId xmlns:a16="http://schemas.microsoft.com/office/drawing/2014/main" id="{6258FDE5-875D-F34E-9407-57259605C940}"/>
              </a:ext>
            </a:extLst>
          </p:cNvPr>
          <p:cNvGrpSpPr/>
          <p:nvPr/>
        </p:nvGrpSpPr>
        <p:grpSpPr>
          <a:xfrm>
            <a:off x="6638559" y="2173047"/>
            <a:ext cx="620200" cy="1874782"/>
            <a:chOff x="6638559" y="2173047"/>
            <a:chExt cx="620200" cy="1874782"/>
          </a:xfrm>
        </p:grpSpPr>
        <p:grpSp>
          <p:nvGrpSpPr>
            <p:cNvPr id="82" name="Group 81">
              <a:extLst>
                <a:ext uri="{FF2B5EF4-FFF2-40B4-BE49-F238E27FC236}">
                  <a16:creationId xmlns:a16="http://schemas.microsoft.com/office/drawing/2014/main" id="{64A881F2-EF40-B546-A9F1-6C37130773C4}"/>
                </a:ext>
              </a:extLst>
            </p:cNvPr>
            <p:cNvGrpSpPr/>
            <p:nvPr/>
          </p:nvGrpSpPr>
          <p:grpSpPr>
            <a:xfrm rot="20662308">
              <a:off x="6839252" y="2173047"/>
              <a:ext cx="136081" cy="768854"/>
              <a:chOff x="7286853" y="1291916"/>
              <a:chExt cx="136081" cy="768854"/>
            </a:xfrm>
          </p:grpSpPr>
          <p:sp>
            <p:nvSpPr>
              <p:cNvPr id="84" name="Oval 83">
                <a:extLst>
                  <a:ext uri="{FF2B5EF4-FFF2-40B4-BE49-F238E27FC236}">
                    <a16:creationId xmlns:a16="http://schemas.microsoft.com/office/drawing/2014/main" id="{5B891FEE-D34C-A044-B8C7-C350D9A4B712}"/>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Oval 84">
                <a:extLst>
                  <a:ext uri="{FF2B5EF4-FFF2-40B4-BE49-F238E27FC236}">
                    <a16:creationId xmlns:a16="http://schemas.microsoft.com/office/drawing/2014/main" id="{135467B9-71E1-4447-8021-0169B619674D}"/>
                  </a:ext>
                </a:extLst>
              </p:cNvPr>
              <p:cNvSpPr/>
              <p:nvPr/>
            </p:nvSpPr>
            <p:spPr>
              <a:xfrm>
                <a:off x="7286853"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Oval 85">
                <a:extLst>
                  <a:ext uri="{FF2B5EF4-FFF2-40B4-BE49-F238E27FC236}">
                    <a16:creationId xmlns:a16="http://schemas.microsoft.com/office/drawing/2014/main" id="{2448E518-78E3-D04D-92BF-08D1E714437A}"/>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Oval 86">
                <a:extLst>
                  <a:ext uri="{FF2B5EF4-FFF2-40B4-BE49-F238E27FC236}">
                    <a16:creationId xmlns:a16="http://schemas.microsoft.com/office/drawing/2014/main" id="{D2782201-BD62-A445-9EDE-7B8ED0348A58}"/>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Oval 87">
                <a:extLst>
                  <a:ext uri="{FF2B5EF4-FFF2-40B4-BE49-F238E27FC236}">
                    <a16:creationId xmlns:a16="http://schemas.microsoft.com/office/drawing/2014/main" id="{F1457C36-8929-884B-A7B6-17D8D8A5E5CE}"/>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3" name="Can 82">
              <a:extLst>
                <a:ext uri="{FF2B5EF4-FFF2-40B4-BE49-F238E27FC236}">
                  <a16:creationId xmlns:a16="http://schemas.microsoft.com/office/drawing/2014/main" id="{6B63F4C7-A8E0-B04B-983D-3FE3C14BD6B1}"/>
                </a:ext>
              </a:extLst>
            </p:cNvPr>
            <p:cNvSpPr/>
            <p:nvPr/>
          </p:nvSpPr>
          <p:spPr>
            <a:xfrm>
              <a:off x="6638559" y="3611799"/>
              <a:ext cx="620200" cy="436030"/>
            </a:xfrm>
            <a:prstGeom prst="can">
              <a:avLst/>
            </a:prstGeom>
            <a:solidFill>
              <a:srgbClr val="B31A9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0" name="Group 19">
            <a:extLst>
              <a:ext uri="{FF2B5EF4-FFF2-40B4-BE49-F238E27FC236}">
                <a16:creationId xmlns:a16="http://schemas.microsoft.com/office/drawing/2014/main" id="{B4DC78E4-C99C-0C4C-94B2-8F2FEB21C787}"/>
              </a:ext>
            </a:extLst>
          </p:cNvPr>
          <p:cNvGrpSpPr/>
          <p:nvPr/>
        </p:nvGrpSpPr>
        <p:grpSpPr>
          <a:xfrm>
            <a:off x="7476728" y="1981287"/>
            <a:ext cx="744871" cy="2045516"/>
            <a:chOff x="7476728" y="1981287"/>
            <a:chExt cx="744871" cy="2045516"/>
          </a:xfrm>
        </p:grpSpPr>
        <p:grpSp>
          <p:nvGrpSpPr>
            <p:cNvPr id="90" name="Group 89">
              <a:extLst>
                <a:ext uri="{FF2B5EF4-FFF2-40B4-BE49-F238E27FC236}">
                  <a16:creationId xmlns:a16="http://schemas.microsoft.com/office/drawing/2014/main" id="{518D1DF2-DC3D-864D-BC06-71227B0AFA2E}"/>
                </a:ext>
              </a:extLst>
            </p:cNvPr>
            <p:cNvGrpSpPr/>
            <p:nvPr/>
          </p:nvGrpSpPr>
          <p:grpSpPr>
            <a:xfrm rot="19073522">
              <a:off x="7476728" y="1981287"/>
              <a:ext cx="136080" cy="1075268"/>
              <a:chOff x="7286854" y="825607"/>
              <a:chExt cx="136080" cy="1075268"/>
            </a:xfrm>
          </p:grpSpPr>
          <p:sp>
            <p:nvSpPr>
              <p:cNvPr id="92" name="Oval 91">
                <a:extLst>
                  <a:ext uri="{FF2B5EF4-FFF2-40B4-BE49-F238E27FC236}">
                    <a16:creationId xmlns:a16="http://schemas.microsoft.com/office/drawing/2014/main" id="{63A234E0-71B1-F34A-BB1D-76E33568E504}"/>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Oval 92">
                <a:extLst>
                  <a:ext uri="{FF2B5EF4-FFF2-40B4-BE49-F238E27FC236}">
                    <a16:creationId xmlns:a16="http://schemas.microsoft.com/office/drawing/2014/main" id="{97C4539E-7DF9-1D43-AD47-0A1D329D1370}"/>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Oval 93">
                <a:extLst>
                  <a:ext uri="{FF2B5EF4-FFF2-40B4-BE49-F238E27FC236}">
                    <a16:creationId xmlns:a16="http://schemas.microsoft.com/office/drawing/2014/main" id="{BB44BEC0-D8DE-EF4F-BEBC-D92ED0D09652}"/>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Oval 94">
                <a:extLst>
                  <a:ext uri="{FF2B5EF4-FFF2-40B4-BE49-F238E27FC236}">
                    <a16:creationId xmlns:a16="http://schemas.microsoft.com/office/drawing/2014/main" id="{4021203E-4014-2243-8F29-98AB5BC30249}"/>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Oval 95">
                <a:extLst>
                  <a:ext uri="{FF2B5EF4-FFF2-40B4-BE49-F238E27FC236}">
                    <a16:creationId xmlns:a16="http://schemas.microsoft.com/office/drawing/2014/main" id="{90D6F3F0-89D2-9B4B-AB8E-54DB24EF34D8}"/>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Oval 97">
                <a:extLst>
                  <a:ext uri="{FF2B5EF4-FFF2-40B4-BE49-F238E27FC236}">
                    <a16:creationId xmlns:a16="http://schemas.microsoft.com/office/drawing/2014/main" id="{AE48D20F-DF7A-8644-9422-12BC0F3F385B}"/>
                  </a:ext>
                </a:extLst>
              </p:cNvPr>
              <p:cNvSpPr/>
              <p:nvPr/>
            </p:nvSpPr>
            <p:spPr>
              <a:xfrm>
                <a:off x="7286854" y="97881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Oval 98">
                <a:extLst>
                  <a:ext uri="{FF2B5EF4-FFF2-40B4-BE49-F238E27FC236}">
                    <a16:creationId xmlns:a16="http://schemas.microsoft.com/office/drawing/2014/main" id="{B8698F18-2935-2F47-A2E8-1E442AA883FA}"/>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91" name="Can 90">
              <a:extLst>
                <a:ext uri="{FF2B5EF4-FFF2-40B4-BE49-F238E27FC236}">
                  <a16:creationId xmlns:a16="http://schemas.microsoft.com/office/drawing/2014/main" id="{DC7C6739-2DB9-9A4E-AC85-A5F2DE60F2FF}"/>
                </a:ext>
              </a:extLst>
            </p:cNvPr>
            <p:cNvSpPr/>
            <p:nvPr/>
          </p:nvSpPr>
          <p:spPr>
            <a:xfrm>
              <a:off x="7601399" y="3590773"/>
              <a:ext cx="620200" cy="436030"/>
            </a:xfrm>
            <a:prstGeom prst="can">
              <a:avLst/>
            </a:prstGeom>
            <a:solidFill>
              <a:srgbClr val="B31A9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24" name="Picture 23">
            <a:extLst>
              <a:ext uri="{FF2B5EF4-FFF2-40B4-BE49-F238E27FC236}">
                <a16:creationId xmlns:a16="http://schemas.microsoft.com/office/drawing/2014/main" id="{7DF70148-BF0A-9E4D-9DBA-D73EB2FE03F5}"/>
              </a:ext>
            </a:extLst>
          </p:cNvPr>
          <p:cNvPicPr>
            <a:picLocks noChangeAspect="1"/>
          </p:cNvPicPr>
          <p:nvPr/>
        </p:nvPicPr>
        <p:blipFill>
          <a:blip r:embed="rId5"/>
          <a:stretch>
            <a:fillRect/>
          </a:stretch>
        </p:blipFill>
        <p:spPr>
          <a:xfrm>
            <a:off x="299278" y="1241432"/>
            <a:ext cx="4193024" cy="2940050"/>
          </a:xfrm>
          <a:prstGeom prst="rect">
            <a:avLst/>
          </a:prstGeom>
        </p:spPr>
      </p:pic>
      <p:grpSp>
        <p:nvGrpSpPr>
          <p:cNvPr id="25" name="Group 24">
            <a:extLst>
              <a:ext uri="{FF2B5EF4-FFF2-40B4-BE49-F238E27FC236}">
                <a16:creationId xmlns:a16="http://schemas.microsoft.com/office/drawing/2014/main" id="{90067FB4-6B24-1D48-AA66-86158EDFB542}"/>
              </a:ext>
            </a:extLst>
          </p:cNvPr>
          <p:cNvGrpSpPr/>
          <p:nvPr/>
        </p:nvGrpSpPr>
        <p:grpSpPr>
          <a:xfrm>
            <a:off x="712512" y="1632798"/>
            <a:ext cx="2322425" cy="2318474"/>
            <a:chOff x="1274763" y="1296988"/>
            <a:chExt cx="3500437" cy="3500437"/>
          </a:xfrm>
        </p:grpSpPr>
        <p:sp>
          <p:nvSpPr>
            <p:cNvPr id="100" name="Oval 99">
              <a:extLst>
                <a:ext uri="{FF2B5EF4-FFF2-40B4-BE49-F238E27FC236}">
                  <a16:creationId xmlns:a16="http://schemas.microsoft.com/office/drawing/2014/main" id="{181E5E01-46CE-5644-8B5B-620B9163CAC5}"/>
                </a:ext>
              </a:extLst>
            </p:cNvPr>
            <p:cNvSpPr/>
            <p:nvPr/>
          </p:nvSpPr>
          <p:spPr>
            <a:xfrm>
              <a:off x="1274763" y="1296988"/>
              <a:ext cx="3500437" cy="3500437"/>
            </a:xfrm>
            <a:prstGeom prst="ellipse">
              <a:avLst/>
            </a:prstGeom>
            <a:noFill/>
            <a:ln w="2540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01" name="Straight Connector 100">
              <a:extLst>
                <a:ext uri="{FF2B5EF4-FFF2-40B4-BE49-F238E27FC236}">
                  <a16:creationId xmlns:a16="http://schemas.microsoft.com/office/drawing/2014/main" id="{34FAF8F7-9EB6-BD48-9DD7-7355F02F2181}"/>
                </a:ext>
              </a:extLst>
            </p:cNvPr>
            <p:cNvCxnSpPr>
              <a:cxnSpLocks noChangeShapeType="1"/>
              <a:stCxn id="100" idx="7"/>
              <a:endCxn id="100" idx="3"/>
            </p:cNvCxnSpPr>
            <p:nvPr/>
          </p:nvCxnSpPr>
          <p:spPr bwMode="auto">
            <a:xfrm flipH="1">
              <a:off x="1787525" y="1809750"/>
              <a:ext cx="2474913" cy="2474913"/>
            </a:xfrm>
            <a:prstGeom prst="line">
              <a:avLst/>
            </a:prstGeom>
            <a:noFill/>
            <a:ln w="254000">
              <a:solidFill>
                <a:srgbClr val="FF0000"/>
              </a:solidFill>
              <a:round/>
              <a:headEnd/>
              <a:tailEn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707386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EAA7-8829-9F49-BFD5-B13FA90C2387}"/>
              </a:ext>
            </a:extLst>
          </p:cNvPr>
          <p:cNvSpPr>
            <a:spLocks noGrp="1"/>
          </p:cNvSpPr>
          <p:nvPr>
            <p:ph type="title"/>
          </p:nvPr>
        </p:nvSpPr>
        <p:spPr/>
        <p:txBody>
          <a:bodyPr/>
          <a:lstStyle/>
          <a:p>
            <a:r>
              <a:rPr lang="en-US" dirty="0"/>
              <a:t>All data is relational</a:t>
            </a:r>
          </a:p>
        </p:txBody>
      </p:sp>
      <p:grpSp>
        <p:nvGrpSpPr>
          <p:cNvPr id="3" name="Group 2">
            <a:extLst>
              <a:ext uri="{FF2B5EF4-FFF2-40B4-BE49-F238E27FC236}">
                <a16:creationId xmlns:a16="http://schemas.microsoft.com/office/drawing/2014/main" id="{1B788727-B48A-2F49-8696-298F615496C9}"/>
              </a:ext>
            </a:extLst>
          </p:cNvPr>
          <p:cNvGrpSpPr/>
          <p:nvPr/>
        </p:nvGrpSpPr>
        <p:grpSpPr>
          <a:xfrm>
            <a:off x="766536" y="1818822"/>
            <a:ext cx="7510788" cy="1886631"/>
            <a:chOff x="766536" y="1818822"/>
            <a:chExt cx="7510788" cy="1886631"/>
          </a:xfrm>
        </p:grpSpPr>
        <p:pic>
          <p:nvPicPr>
            <p:cNvPr id="6" name="Picture 5">
              <a:extLst>
                <a:ext uri="{FF2B5EF4-FFF2-40B4-BE49-F238E27FC236}">
                  <a16:creationId xmlns:a16="http://schemas.microsoft.com/office/drawing/2014/main" id="{045091AF-6BF1-C54D-8A84-B9DB0E672B49}"/>
                </a:ext>
              </a:extLst>
            </p:cNvPr>
            <p:cNvPicPr>
              <a:picLocks noChangeAspect="1"/>
            </p:cNvPicPr>
            <p:nvPr/>
          </p:nvPicPr>
          <p:blipFill>
            <a:blip r:embed="rId3"/>
            <a:stretch>
              <a:fillRect/>
            </a:stretch>
          </p:blipFill>
          <p:spPr>
            <a:xfrm>
              <a:off x="2732350" y="1818822"/>
              <a:ext cx="1587500" cy="1595438"/>
            </a:xfrm>
            <a:prstGeom prst="rect">
              <a:avLst/>
            </a:prstGeom>
          </p:spPr>
        </p:pic>
        <p:pic>
          <p:nvPicPr>
            <p:cNvPr id="8" name="Picture 7">
              <a:extLst>
                <a:ext uri="{FF2B5EF4-FFF2-40B4-BE49-F238E27FC236}">
                  <a16:creationId xmlns:a16="http://schemas.microsoft.com/office/drawing/2014/main" id="{5C54E919-14ED-9444-92FD-48FB96316324}"/>
                </a:ext>
              </a:extLst>
            </p:cNvPr>
            <p:cNvPicPr>
              <a:picLocks noChangeAspect="1"/>
            </p:cNvPicPr>
            <p:nvPr/>
          </p:nvPicPr>
          <p:blipFill>
            <a:blip r:embed="rId4"/>
            <a:stretch>
              <a:fillRect/>
            </a:stretch>
          </p:blipFill>
          <p:spPr>
            <a:xfrm>
              <a:off x="4698164" y="1822791"/>
              <a:ext cx="1587500" cy="1587500"/>
            </a:xfrm>
            <a:prstGeom prst="rect">
              <a:avLst/>
            </a:prstGeom>
          </p:spPr>
        </p:pic>
        <p:pic>
          <p:nvPicPr>
            <p:cNvPr id="10" name="Picture 9">
              <a:extLst>
                <a:ext uri="{FF2B5EF4-FFF2-40B4-BE49-F238E27FC236}">
                  <a16:creationId xmlns:a16="http://schemas.microsoft.com/office/drawing/2014/main" id="{BDAFAC7B-57C0-574C-94FC-DBCC4B15FCBD}"/>
                </a:ext>
              </a:extLst>
            </p:cNvPr>
            <p:cNvPicPr>
              <a:picLocks noChangeAspect="1"/>
            </p:cNvPicPr>
            <p:nvPr/>
          </p:nvPicPr>
          <p:blipFill>
            <a:blip r:embed="rId5"/>
            <a:stretch>
              <a:fillRect/>
            </a:stretch>
          </p:blipFill>
          <p:spPr>
            <a:xfrm>
              <a:off x="766536" y="1818822"/>
              <a:ext cx="1587500" cy="1595438"/>
            </a:xfrm>
            <a:prstGeom prst="rect">
              <a:avLst/>
            </a:prstGeom>
          </p:spPr>
        </p:pic>
        <p:pic>
          <p:nvPicPr>
            <p:cNvPr id="12" name="Picture 11">
              <a:extLst>
                <a:ext uri="{FF2B5EF4-FFF2-40B4-BE49-F238E27FC236}">
                  <a16:creationId xmlns:a16="http://schemas.microsoft.com/office/drawing/2014/main" id="{AEDE92F4-761D-EF46-9DC6-90E7C0D70B19}"/>
                </a:ext>
              </a:extLst>
            </p:cNvPr>
            <p:cNvPicPr>
              <a:picLocks noChangeAspect="1"/>
            </p:cNvPicPr>
            <p:nvPr/>
          </p:nvPicPr>
          <p:blipFill>
            <a:blip r:embed="rId6"/>
            <a:stretch>
              <a:fillRect/>
            </a:stretch>
          </p:blipFill>
          <p:spPr>
            <a:xfrm>
              <a:off x="6663977" y="1818822"/>
              <a:ext cx="1587500" cy="1595438"/>
            </a:xfrm>
            <a:prstGeom prst="rect">
              <a:avLst/>
            </a:prstGeom>
          </p:spPr>
        </p:pic>
        <p:sp>
          <p:nvSpPr>
            <p:cNvPr id="13" name="TextBox 12">
              <a:extLst>
                <a:ext uri="{FF2B5EF4-FFF2-40B4-BE49-F238E27FC236}">
                  <a16:creationId xmlns:a16="http://schemas.microsoft.com/office/drawing/2014/main" id="{941EFF8A-A079-EF48-9AB8-4741EC2CFA19}"/>
                </a:ext>
              </a:extLst>
            </p:cNvPr>
            <p:cNvSpPr txBox="1"/>
            <p:nvPr/>
          </p:nvSpPr>
          <p:spPr>
            <a:xfrm>
              <a:off x="790460" y="3278413"/>
              <a:ext cx="1539652" cy="427040"/>
            </a:xfrm>
            <a:prstGeom prst="rect">
              <a:avLst/>
            </a:prstGeom>
            <a:noFill/>
          </p:spPr>
          <p:txBody>
            <a:bodyPr wrap="none" lIns="114300" tIns="91440" rIns="114300" bIns="91440" rtlCol="0">
              <a:spAutoFit/>
            </a:bodyPr>
            <a:lstStyle/>
            <a:p>
              <a:pPr algn="ctr">
                <a:lnSpc>
                  <a:spcPct val="90000"/>
                </a:lnSpc>
                <a:spcAft>
                  <a:spcPts val="1125"/>
                </a:spcAft>
              </a:pPr>
              <a:r>
                <a:rPr lang="en-US" sz="1750" dirty="0">
                  <a:solidFill>
                    <a:schemeClr val="bg1"/>
                  </a:solidFill>
                </a:rPr>
                <a:t>IT monitoring</a:t>
              </a:r>
            </a:p>
          </p:txBody>
        </p:sp>
        <p:sp>
          <p:nvSpPr>
            <p:cNvPr id="15" name="TextBox 14">
              <a:extLst>
                <a:ext uri="{FF2B5EF4-FFF2-40B4-BE49-F238E27FC236}">
                  <a16:creationId xmlns:a16="http://schemas.microsoft.com/office/drawing/2014/main" id="{73BADD15-C190-7A42-8466-9312FBA1240F}"/>
                </a:ext>
              </a:extLst>
            </p:cNvPr>
            <p:cNvSpPr txBox="1"/>
            <p:nvPr/>
          </p:nvSpPr>
          <p:spPr>
            <a:xfrm>
              <a:off x="2808231" y="3278413"/>
              <a:ext cx="1479572" cy="427040"/>
            </a:xfrm>
            <a:prstGeom prst="rect">
              <a:avLst/>
            </a:prstGeom>
            <a:noFill/>
          </p:spPr>
          <p:txBody>
            <a:bodyPr wrap="none" lIns="114300" tIns="91440" rIns="114300" bIns="91440" rtlCol="0">
              <a:spAutoFit/>
            </a:bodyPr>
            <a:lstStyle/>
            <a:p>
              <a:pPr algn="ctr">
                <a:lnSpc>
                  <a:spcPct val="90000"/>
                </a:lnSpc>
                <a:spcAft>
                  <a:spcPts val="1125"/>
                </a:spcAft>
              </a:pPr>
              <a:r>
                <a:rPr lang="en-US" sz="1750" dirty="0">
                  <a:solidFill>
                    <a:schemeClr val="bg1"/>
                  </a:solidFill>
                </a:rPr>
                <a:t>Social graph</a:t>
              </a:r>
            </a:p>
          </p:txBody>
        </p:sp>
        <p:sp>
          <p:nvSpPr>
            <p:cNvPr id="16" name="TextBox 15">
              <a:extLst>
                <a:ext uri="{FF2B5EF4-FFF2-40B4-BE49-F238E27FC236}">
                  <a16:creationId xmlns:a16="http://schemas.microsoft.com/office/drawing/2014/main" id="{AE5FACEC-2C49-8C4F-8D43-7606F4F47F94}"/>
                </a:ext>
              </a:extLst>
            </p:cNvPr>
            <p:cNvSpPr txBox="1"/>
            <p:nvPr/>
          </p:nvSpPr>
          <p:spPr>
            <a:xfrm>
              <a:off x="4716935" y="3278413"/>
              <a:ext cx="1367362" cy="427040"/>
            </a:xfrm>
            <a:prstGeom prst="rect">
              <a:avLst/>
            </a:prstGeom>
            <a:noFill/>
          </p:spPr>
          <p:txBody>
            <a:bodyPr wrap="none" lIns="114300" tIns="91440" rIns="114300" bIns="91440" rtlCol="0">
              <a:spAutoFit/>
            </a:bodyPr>
            <a:lstStyle/>
            <a:p>
              <a:pPr algn="ctr">
                <a:lnSpc>
                  <a:spcPct val="90000"/>
                </a:lnSpc>
                <a:spcAft>
                  <a:spcPts val="1125"/>
                </a:spcAft>
              </a:pPr>
              <a:r>
                <a:rPr lang="en-US" sz="1750" dirty="0">
                  <a:solidFill>
                    <a:schemeClr val="bg1"/>
                  </a:solidFill>
                </a:rPr>
                <a:t>Documents</a:t>
              </a:r>
            </a:p>
          </p:txBody>
        </p:sp>
        <p:sp>
          <p:nvSpPr>
            <p:cNvPr id="17" name="TextBox 16">
              <a:extLst>
                <a:ext uri="{FF2B5EF4-FFF2-40B4-BE49-F238E27FC236}">
                  <a16:creationId xmlns:a16="http://schemas.microsoft.com/office/drawing/2014/main" id="{86813233-6495-BC4D-8F6F-8439DED2AB25}"/>
                </a:ext>
              </a:extLst>
            </p:cNvPr>
            <p:cNvSpPr txBox="1"/>
            <p:nvPr/>
          </p:nvSpPr>
          <p:spPr>
            <a:xfrm>
              <a:off x="6698366" y="3278413"/>
              <a:ext cx="1578958" cy="427040"/>
            </a:xfrm>
            <a:prstGeom prst="rect">
              <a:avLst/>
            </a:prstGeom>
            <a:noFill/>
          </p:spPr>
          <p:txBody>
            <a:bodyPr wrap="none" lIns="114300" tIns="91440" rIns="114300" bIns="91440" rtlCol="0">
              <a:spAutoFit/>
            </a:bodyPr>
            <a:lstStyle/>
            <a:p>
              <a:pPr algn="ctr">
                <a:lnSpc>
                  <a:spcPct val="90000"/>
                </a:lnSpc>
                <a:spcAft>
                  <a:spcPts val="1125"/>
                </a:spcAft>
              </a:pPr>
              <a:r>
                <a:rPr lang="en-US" sz="1750" dirty="0" err="1">
                  <a:solidFill>
                    <a:schemeClr val="bg1"/>
                  </a:solidFill>
                </a:rPr>
                <a:t>Auth</a:t>
              </a:r>
              <a:r>
                <a:rPr lang="en-US" sz="1750" dirty="0">
                  <a:solidFill>
                    <a:schemeClr val="bg1"/>
                  </a:solidFill>
                </a:rPr>
                <a:t> services</a:t>
              </a:r>
            </a:p>
          </p:txBody>
        </p:sp>
      </p:grpSp>
      <p:sp>
        <p:nvSpPr>
          <p:cNvPr id="18" name="Rectangle 17">
            <a:extLst>
              <a:ext uri="{FF2B5EF4-FFF2-40B4-BE49-F238E27FC236}">
                <a16:creationId xmlns:a16="http://schemas.microsoft.com/office/drawing/2014/main" id="{1BF9A314-1D4A-864B-A156-50BDEB58A5E6}"/>
              </a:ext>
            </a:extLst>
          </p:cNvPr>
          <p:cNvSpPr/>
          <p:nvPr/>
        </p:nvSpPr>
        <p:spPr>
          <a:xfrm>
            <a:off x="2576275" y="3674774"/>
            <a:ext cx="3787154" cy="1154162"/>
          </a:xfrm>
          <a:prstGeom prst="rect">
            <a:avLst/>
          </a:prstGeom>
        </p:spPr>
        <p:txBody>
          <a:bodyPr wrap="square">
            <a:spAutoFit/>
          </a:bodyPr>
          <a:lstStyle/>
          <a:p>
            <a:pPr marL="117475" lvl="0" indent="-117475" algn="ctr">
              <a:defRPr/>
            </a:pP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DynamoDB helps us achieve greater developer efficiency…at a lower cost.” </a:t>
            </a:r>
          </a:p>
          <a:p>
            <a:pPr marL="117475" lvl="0" indent="-117475" algn="ctr">
              <a:defRPr/>
            </a:pPr>
            <a:r>
              <a:rPr lang="en-US" sz="1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sz="12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r>
              <a:rPr lang="en-US" sz="1200" i="1" spc="-2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Migrated from MongoDB to DynamoDB)</a:t>
            </a:r>
            <a:endParaRPr lang="en-US" sz="1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marL="117475" lvl="0" indent="-117475" algn="r">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—Jun-young Kwak</a:t>
            </a:r>
          </a:p>
          <a:p>
            <a:pPr algn="r" defTabSz="457189">
              <a:defRPr/>
            </a:pPr>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Tinder</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 name="Group 6">
            <a:extLst>
              <a:ext uri="{FF2B5EF4-FFF2-40B4-BE49-F238E27FC236}">
                <a16:creationId xmlns:a16="http://schemas.microsoft.com/office/drawing/2014/main" id="{940DEA70-A2A3-CE40-8787-5D5CBF4B6C4E}"/>
              </a:ext>
            </a:extLst>
          </p:cNvPr>
          <p:cNvGrpSpPr/>
          <p:nvPr/>
        </p:nvGrpSpPr>
        <p:grpSpPr>
          <a:xfrm>
            <a:off x="2576275" y="1081852"/>
            <a:ext cx="3787154" cy="2597320"/>
            <a:chOff x="2576275" y="1081852"/>
            <a:chExt cx="3787154" cy="2597320"/>
          </a:xfrm>
        </p:grpSpPr>
        <p:pic>
          <p:nvPicPr>
            <p:cNvPr id="14" name="Picture 13">
              <a:extLst>
                <a:ext uri="{FF2B5EF4-FFF2-40B4-BE49-F238E27FC236}">
                  <a16:creationId xmlns:a16="http://schemas.microsoft.com/office/drawing/2014/main" id="{1A83C2C6-33EA-F347-8FFD-22F852595EF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76275" y="1081852"/>
              <a:ext cx="3787154" cy="2597320"/>
            </a:xfrm>
            <a:prstGeom prst="rect">
              <a:avLst/>
            </a:prstGeom>
          </p:spPr>
        </p:pic>
        <p:pic>
          <p:nvPicPr>
            <p:cNvPr id="19" name="Picture 18">
              <a:extLst>
                <a:ext uri="{FF2B5EF4-FFF2-40B4-BE49-F238E27FC236}">
                  <a16:creationId xmlns:a16="http://schemas.microsoft.com/office/drawing/2014/main" id="{B2931407-147A-494A-B4B1-AED851C902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26183" y="1081852"/>
              <a:ext cx="1437246" cy="583469"/>
            </a:xfrm>
            <a:prstGeom prst="rect">
              <a:avLst/>
            </a:prstGeom>
          </p:spPr>
        </p:pic>
      </p:grpSp>
    </p:spTree>
    <p:extLst>
      <p:ext uri="{BB962C8B-B14F-4D97-AF65-F5344CB8AC3E}">
        <p14:creationId xmlns:p14="http://schemas.microsoft.com/office/powerpoint/2010/main" val="2286680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a:xfrm>
            <a:off x="202407" y="217133"/>
            <a:ext cx="8739267" cy="674749"/>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Time-series two-stage index: optimize queries</a:t>
            </a:r>
          </a:p>
        </p:txBody>
      </p:sp>
      <p:sp>
        <p:nvSpPr>
          <p:cNvPr id="46" name="Rectangle 45">
            <a:extLst>
              <a:ext uri="{FF2B5EF4-FFF2-40B4-BE49-F238E27FC236}">
                <a16:creationId xmlns:a16="http://schemas.microsoft.com/office/drawing/2014/main" id="{66E4C386-3FAE-8042-B34C-8F3E5A33521C}"/>
              </a:ext>
            </a:extLst>
          </p:cNvPr>
          <p:cNvSpPr/>
          <p:nvPr/>
        </p:nvSpPr>
        <p:spPr bwMode="auto">
          <a:xfrm>
            <a:off x="1719923" y="2284371"/>
            <a:ext cx="956538" cy="3255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1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49" name="Rectangle 48">
            <a:extLst>
              <a:ext uri="{FF2B5EF4-FFF2-40B4-BE49-F238E27FC236}">
                <a16:creationId xmlns:a16="http://schemas.microsoft.com/office/drawing/2014/main" id="{13882EC6-641C-1F44-A219-0A7C8FF78A58}"/>
              </a:ext>
            </a:extLst>
          </p:cNvPr>
          <p:cNvSpPr/>
          <p:nvPr/>
        </p:nvSpPr>
        <p:spPr bwMode="auto">
          <a:xfrm>
            <a:off x="287787" y="3019252"/>
            <a:ext cx="3749750" cy="1030640"/>
          </a:xfrm>
          <a:prstGeom prst="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da-DK" sz="15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Rectangle 50">
            <a:extLst>
              <a:ext uri="{FF2B5EF4-FFF2-40B4-BE49-F238E27FC236}">
                <a16:creationId xmlns:a16="http://schemas.microsoft.com/office/drawing/2014/main" id="{E8E2BE2E-98D7-7147-8D99-8BB86318647B}"/>
              </a:ext>
            </a:extLst>
          </p:cNvPr>
          <p:cNvSpPr/>
          <p:nvPr/>
        </p:nvSpPr>
        <p:spPr bwMode="auto">
          <a:xfrm>
            <a:off x="347233" y="3480668"/>
            <a:ext cx="725115"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52" name="Rectangle 51">
            <a:extLst>
              <a:ext uri="{FF2B5EF4-FFF2-40B4-BE49-F238E27FC236}">
                <a16:creationId xmlns:a16="http://schemas.microsoft.com/office/drawing/2014/main" id="{EBC72576-89A0-6E43-89E6-958882656746}"/>
              </a:ext>
            </a:extLst>
          </p:cNvPr>
          <p:cNvSpPr/>
          <p:nvPr/>
        </p:nvSpPr>
        <p:spPr bwMode="auto">
          <a:xfrm>
            <a:off x="1234158" y="3477763"/>
            <a:ext cx="725115"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54" name="Rectangle 53">
            <a:extLst>
              <a:ext uri="{FF2B5EF4-FFF2-40B4-BE49-F238E27FC236}">
                <a16:creationId xmlns:a16="http://schemas.microsoft.com/office/drawing/2014/main" id="{C396903F-1A94-CD41-8385-AD84EADCF02F}"/>
              </a:ext>
            </a:extLst>
          </p:cNvPr>
          <p:cNvSpPr/>
          <p:nvPr/>
        </p:nvSpPr>
        <p:spPr bwMode="auto">
          <a:xfrm>
            <a:off x="2121083" y="3477763"/>
            <a:ext cx="774418"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55" name="Rectangle 54">
            <a:extLst>
              <a:ext uri="{FF2B5EF4-FFF2-40B4-BE49-F238E27FC236}">
                <a16:creationId xmlns:a16="http://schemas.microsoft.com/office/drawing/2014/main" id="{4D72C569-92FF-5245-915C-2A8C9625373B}"/>
              </a:ext>
            </a:extLst>
          </p:cNvPr>
          <p:cNvSpPr/>
          <p:nvPr/>
        </p:nvSpPr>
        <p:spPr bwMode="auto">
          <a:xfrm>
            <a:off x="3057311" y="3481288"/>
            <a:ext cx="888116"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N</a:t>
            </a:r>
          </a:p>
        </p:txBody>
      </p:sp>
      <p:sp>
        <p:nvSpPr>
          <p:cNvPr id="17" name="TextBox 16">
            <a:extLst>
              <a:ext uri="{FF2B5EF4-FFF2-40B4-BE49-F238E27FC236}">
                <a16:creationId xmlns:a16="http://schemas.microsoft.com/office/drawing/2014/main" id="{20E256D1-3CFC-1243-874E-5BE3446D1FE7}"/>
              </a:ext>
            </a:extLst>
          </p:cNvPr>
          <p:cNvSpPr txBox="1"/>
          <p:nvPr/>
        </p:nvSpPr>
        <p:spPr>
          <a:xfrm>
            <a:off x="106396" y="1650774"/>
            <a:ext cx="4183592" cy="627864"/>
          </a:xfrm>
          <a:prstGeom prst="rect">
            <a:avLst/>
          </a:prstGeom>
          <a:noFill/>
        </p:spPr>
        <p:txBody>
          <a:bodyPr wrap="square" lIns="114300" tIns="91440" rIns="114300" bIns="91440" rtlCol="0">
            <a:spAutoFit/>
          </a:bodyPr>
          <a:lstStyle/>
          <a:p>
            <a:pPr algn="ctr">
              <a:lnSpc>
                <a:spcPct val="90000"/>
              </a:lnSpc>
              <a:spcAft>
                <a:spcPts val="1125"/>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Sharded Writes </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(by N ‘segments’)</a:t>
            </a:r>
          </a:p>
        </p:txBody>
      </p:sp>
      <p:sp>
        <p:nvSpPr>
          <p:cNvPr id="23" name="Can 22">
            <a:extLst>
              <a:ext uri="{FF2B5EF4-FFF2-40B4-BE49-F238E27FC236}">
                <a16:creationId xmlns:a16="http://schemas.microsoft.com/office/drawing/2014/main" id="{85D68157-B8AB-3943-B409-4909BE9A6A63}"/>
              </a:ext>
            </a:extLst>
          </p:cNvPr>
          <p:cNvSpPr/>
          <p:nvPr/>
        </p:nvSpPr>
        <p:spPr>
          <a:xfrm>
            <a:off x="399690" y="4112872"/>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Can 31">
            <a:extLst>
              <a:ext uri="{FF2B5EF4-FFF2-40B4-BE49-F238E27FC236}">
                <a16:creationId xmlns:a16="http://schemas.microsoft.com/office/drawing/2014/main" id="{8A6601EA-39AF-9B4C-A904-3BE42BDE48F9}"/>
              </a:ext>
            </a:extLst>
          </p:cNvPr>
          <p:cNvSpPr/>
          <p:nvPr/>
        </p:nvSpPr>
        <p:spPr>
          <a:xfrm>
            <a:off x="1286615" y="4097984"/>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Can 32">
            <a:extLst>
              <a:ext uri="{FF2B5EF4-FFF2-40B4-BE49-F238E27FC236}">
                <a16:creationId xmlns:a16="http://schemas.microsoft.com/office/drawing/2014/main" id="{50B001D6-B842-DF4A-9B23-225EA97E536E}"/>
              </a:ext>
            </a:extLst>
          </p:cNvPr>
          <p:cNvSpPr/>
          <p:nvPr/>
        </p:nvSpPr>
        <p:spPr>
          <a:xfrm>
            <a:off x="2198192" y="4105072"/>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Can 33">
            <a:extLst>
              <a:ext uri="{FF2B5EF4-FFF2-40B4-BE49-F238E27FC236}">
                <a16:creationId xmlns:a16="http://schemas.microsoft.com/office/drawing/2014/main" id="{4022D1DC-E46D-774F-A6D9-B9F23EA911F6}"/>
              </a:ext>
            </a:extLst>
          </p:cNvPr>
          <p:cNvSpPr/>
          <p:nvPr/>
        </p:nvSpPr>
        <p:spPr>
          <a:xfrm>
            <a:off x="3166281" y="4097984"/>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8" name="Graphic 47">
            <a:extLst>
              <a:ext uri="{FF2B5EF4-FFF2-40B4-BE49-F238E27FC236}">
                <a16:creationId xmlns:a16="http://schemas.microsoft.com/office/drawing/2014/main" id="{253EBC78-B14A-3E4A-A123-2D3B5B09A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615" y="2971160"/>
            <a:ext cx="275236" cy="275236"/>
          </a:xfrm>
          <a:prstGeom prst="rect">
            <a:avLst/>
          </a:prstGeom>
        </p:spPr>
      </p:pic>
      <p:grpSp>
        <p:nvGrpSpPr>
          <p:cNvPr id="43" name="Group 42">
            <a:extLst>
              <a:ext uri="{FF2B5EF4-FFF2-40B4-BE49-F238E27FC236}">
                <a16:creationId xmlns:a16="http://schemas.microsoft.com/office/drawing/2014/main" id="{2DD00DEF-344E-3A40-9413-C8D20A9EF0F2}"/>
              </a:ext>
            </a:extLst>
          </p:cNvPr>
          <p:cNvGrpSpPr/>
          <p:nvPr/>
        </p:nvGrpSpPr>
        <p:grpSpPr>
          <a:xfrm>
            <a:off x="595481" y="2485489"/>
            <a:ext cx="2578478" cy="1075268"/>
            <a:chOff x="595481" y="2485489"/>
            <a:chExt cx="2578478" cy="1075268"/>
          </a:xfrm>
        </p:grpSpPr>
        <p:grpSp>
          <p:nvGrpSpPr>
            <p:cNvPr id="40" name="Group 39">
              <a:extLst>
                <a:ext uri="{FF2B5EF4-FFF2-40B4-BE49-F238E27FC236}">
                  <a16:creationId xmlns:a16="http://schemas.microsoft.com/office/drawing/2014/main" id="{EC6CA6A6-B63B-6A46-8AF3-847191EAE717}"/>
                </a:ext>
              </a:extLst>
            </p:cNvPr>
            <p:cNvGrpSpPr/>
            <p:nvPr/>
          </p:nvGrpSpPr>
          <p:grpSpPr>
            <a:xfrm rot="3065631">
              <a:off x="1068419" y="2536679"/>
              <a:ext cx="136080" cy="1081955"/>
              <a:chOff x="7286854" y="978815"/>
              <a:chExt cx="136080" cy="1081955"/>
            </a:xfrm>
          </p:grpSpPr>
          <p:sp>
            <p:nvSpPr>
              <p:cNvPr id="65" name="Oval 64">
                <a:extLst>
                  <a:ext uri="{FF2B5EF4-FFF2-40B4-BE49-F238E27FC236}">
                    <a16:creationId xmlns:a16="http://schemas.microsoft.com/office/drawing/2014/main" id="{CC4B8899-7296-5644-8E5F-AA58D0212DF5}"/>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Oval 65">
                <a:extLst>
                  <a:ext uri="{FF2B5EF4-FFF2-40B4-BE49-F238E27FC236}">
                    <a16:creationId xmlns:a16="http://schemas.microsoft.com/office/drawing/2014/main" id="{92B3E630-CAEC-4243-92C2-92DE64603863}"/>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Oval 66">
                <a:extLst>
                  <a:ext uri="{FF2B5EF4-FFF2-40B4-BE49-F238E27FC236}">
                    <a16:creationId xmlns:a16="http://schemas.microsoft.com/office/drawing/2014/main" id="{399BCC12-35BE-ED49-9248-3582830D1F89}"/>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8" name="Oval 67">
                <a:extLst>
                  <a:ext uri="{FF2B5EF4-FFF2-40B4-BE49-F238E27FC236}">
                    <a16:creationId xmlns:a16="http://schemas.microsoft.com/office/drawing/2014/main" id="{19F5CAF3-3A12-2C4A-A786-039DC24BFCE7}"/>
                  </a:ext>
                </a:extLst>
              </p:cNvPr>
              <p:cNvSpPr/>
              <p:nvPr/>
            </p:nvSpPr>
            <p:spPr>
              <a:xfrm>
                <a:off x="7286854" y="97881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1" name="Group 70">
              <a:extLst>
                <a:ext uri="{FF2B5EF4-FFF2-40B4-BE49-F238E27FC236}">
                  <a16:creationId xmlns:a16="http://schemas.microsoft.com/office/drawing/2014/main" id="{5C87A2DF-64CD-6744-8D2E-E9F6AC395402}"/>
                </a:ext>
              </a:extLst>
            </p:cNvPr>
            <p:cNvGrpSpPr/>
            <p:nvPr/>
          </p:nvGrpSpPr>
          <p:grpSpPr>
            <a:xfrm rot="1537014">
              <a:off x="1737723" y="2662098"/>
              <a:ext cx="136080" cy="768854"/>
              <a:chOff x="7286854" y="1291916"/>
              <a:chExt cx="136080" cy="768854"/>
            </a:xfrm>
          </p:grpSpPr>
          <p:sp>
            <p:nvSpPr>
              <p:cNvPr id="76" name="Oval 75">
                <a:extLst>
                  <a:ext uri="{FF2B5EF4-FFF2-40B4-BE49-F238E27FC236}">
                    <a16:creationId xmlns:a16="http://schemas.microsoft.com/office/drawing/2014/main" id="{73842F4A-ADED-1A45-A1C1-CD7BB6D38BE2}"/>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Oval 76">
                <a:extLst>
                  <a:ext uri="{FF2B5EF4-FFF2-40B4-BE49-F238E27FC236}">
                    <a16:creationId xmlns:a16="http://schemas.microsoft.com/office/drawing/2014/main" id="{9E178BED-DFFF-4941-BC3E-DE4890B8EB93}"/>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Oval 77">
                <a:extLst>
                  <a:ext uri="{FF2B5EF4-FFF2-40B4-BE49-F238E27FC236}">
                    <a16:creationId xmlns:a16="http://schemas.microsoft.com/office/drawing/2014/main" id="{364FFAC5-83F1-694D-96DF-1DF03E93A396}"/>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82" name="Group 81">
              <a:extLst>
                <a:ext uri="{FF2B5EF4-FFF2-40B4-BE49-F238E27FC236}">
                  <a16:creationId xmlns:a16="http://schemas.microsoft.com/office/drawing/2014/main" id="{64A881F2-EF40-B546-A9F1-6C37130773C4}"/>
                </a:ext>
              </a:extLst>
            </p:cNvPr>
            <p:cNvGrpSpPr/>
            <p:nvPr/>
          </p:nvGrpSpPr>
          <p:grpSpPr>
            <a:xfrm rot="20662308">
              <a:off x="2400404" y="2677249"/>
              <a:ext cx="136080" cy="768854"/>
              <a:chOff x="7286854" y="1291916"/>
              <a:chExt cx="136080" cy="768854"/>
            </a:xfrm>
          </p:grpSpPr>
          <p:sp>
            <p:nvSpPr>
              <p:cNvPr id="86" name="Oval 85">
                <a:extLst>
                  <a:ext uri="{FF2B5EF4-FFF2-40B4-BE49-F238E27FC236}">
                    <a16:creationId xmlns:a16="http://schemas.microsoft.com/office/drawing/2014/main" id="{2448E518-78E3-D04D-92BF-08D1E714437A}"/>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Oval 86">
                <a:extLst>
                  <a:ext uri="{FF2B5EF4-FFF2-40B4-BE49-F238E27FC236}">
                    <a16:creationId xmlns:a16="http://schemas.microsoft.com/office/drawing/2014/main" id="{D2782201-BD62-A445-9EDE-7B8ED0348A58}"/>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Oval 87">
                <a:extLst>
                  <a:ext uri="{FF2B5EF4-FFF2-40B4-BE49-F238E27FC236}">
                    <a16:creationId xmlns:a16="http://schemas.microsoft.com/office/drawing/2014/main" id="{F1457C36-8929-884B-A7B6-17D8D8A5E5CE}"/>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0" name="Group 89">
              <a:extLst>
                <a:ext uri="{FF2B5EF4-FFF2-40B4-BE49-F238E27FC236}">
                  <a16:creationId xmlns:a16="http://schemas.microsoft.com/office/drawing/2014/main" id="{518D1DF2-DC3D-864D-BC06-71227B0AFA2E}"/>
                </a:ext>
              </a:extLst>
            </p:cNvPr>
            <p:cNvGrpSpPr/>
            <p:nvPr/>
          </p:nvGrpSpPr>
          <p:grpSpPr>
            <a:xfrm rot="19073522">
              <a:off x="3037879" y="2485489"/>
              <a:ext cx="136080" cy="1075268"/>
              <a:chOff x="7286854" y="825607"/>
              <a:chExt cx="136080" cy="1075268"/>
            </a:xfrm>
          </p:grpSpPr>
          <p:sp>
            <p:nvSpPr>
              <p:cNvPr id="92" name="Oval 91">
                <a:extLst>
                  <a:ext uri="{FF2B5EF4-FFF2-40B4-BE49-F238E27FC236}">
                    <a16:creationId xmlns:a16="http://schemas.microsoft.com/office/drawing/2014/main" id="{63A234E0-71B1-F34A-BB1D-76E33568E504}"/>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Oval 92">
                <a:extLst>
                  <a:ext uri="{FF2B5EF4-FFF2-40B4-BE49-F238E27FC236}">
                    <a16:creationId xmlns:a16="http://schemas.microsoft.com/office/drawing/2014/main" id="{97C4539E-7DF9-1D43-AD47-0A1D329D1370}"/>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Oval 93">
                <a:extLst>
                  <a:ext uri="{FF2B5EF4-FFF2-40B4-BE49-F238E27FC236}">
                    <a16:creationId xmlns:a16="http://schemas.microsoft.com/office/drawing/2014/main" id="{BB44BEC0-D8DE-EF4F-BEBC-D92ED0D09652}"/>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Oval 98">
                <a:extLst>
                  <a:ext uri="{FF2B5EF4-FFF2-40B4-BE49-F238E27FC236}">
                    <a16:creationId xmlns:a16="http://schemas.microsoft.com/office/drawing/2014/main" id="{B8698F18-2935-2F47-A2E8-1E442AA883FA}"/>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58" name="TextBox 57">
            <a:extLst>
              <a:ext uri="{FF2B5EF4-FFF2-40B4-BE49-F238E27FC236}">
                <a16:creationId xmlns:a16="http://schemas.microsoft.com/office/drawing/2014/main" id="{DA39CFC4-A1B5-8A47-9D13-D50D746730CC}"/>
              </a:ext>
            </a:extLst>
          </p:cNvPr>
          <p:cNvSpPr txBox="1"/>
          <p:nvPr/>
        </p:nvSpPr>
        <p:spPr>
          <a:xfrm>
            <a:off x="-344770" y="2155577"/>
            <a:ext cx="1741223" cy="627864"/>
          </a:xfrm>
          <a:prstGeom prst="rect">
            <a:avLst/>
          </a:prstGeom>
          <a:noFill/>
        </p:spPr>
        <p:txBody>
          <a:bodyPr wrap="square" lIns="114300" tIns="91440" rIns="114300" bIns="91440" rtlCol="0">
            <a:spAutoFit/>
          </a:bodyPr>
          <a:lstStyle/>
          <a:p>
            <a:pPr algn="ctr">
              <a:lnSpc>
                <a:spcPct val="90000"/>
              </a:lnSpc>
              <a:spcAft>
                <a:spcPts val="1125"/>
              </a:spcAft>
            </a:pPr>
            <a:r>
              <a:rPr lang="en-US" sz="16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Daily </a:t>
            </a:r>
            <a:br>
              <a:rPr lang="en-US" sz="16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6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Table</a:t>
            </a:r>
            <a:endParaRPr lang="en-US" sz="12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8" name="Rectangle 117">
            <a:extLst>
              <a:ext uri="{FF2B5EF4-FFF2-40B4-BE49-F238E27FC236}">
                <a16:creationId xmlns:a16="http://schemas.microsoft.com/office/drawing/2014/main" id="{7A45E287-9C5A-254A-8E19-CFC62A3E7638}"/>
              </a:ext>
            </a:extLst>
          </p:cNvPr>
          <p:cNvSpPr/>
          <p:nvPr/>
        </p:nvSpPr>
        <p:spPr bwMode="auto">
          <a:xfrm>
            <a:off x="6527325" y="2264397"/>
            <a:ext cx="956538" cy="3255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1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119" name="Rectangle 118">
            <a:extLst>
              <a:ext uri="{FF2B5EF4-FFF2-40B4-BE49-F238E27FC236}">
                <a16:creationId xmlns:a16="http://schemas.microsoft.com/office/drawing/2014/main" id="{7F664C18-0AFD-5D48-A68D-1C3A11BEAB83}"/>
              </a:ext>
            </a:extLst>
          </p:cNvPr>
          <p:cNvSpPr/>
          <p:nvPr/>
        </p:nvSpPr>
        <p:spPr bwMode="auto">
          <a:xfrm>
            <a:off x="5095189" y="2999278"/>
            <a:ext cx="3749750" cy="1030640"/>
          </a:xfrm>
          <a:prstGeom prst="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da-DK" sz="15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4" name="TextBox 123">
            <a:extLst>
              <a:ext uri="{FF2B5EF4-FFF2-40B4-BE49-F238E27FC236}">
                <a16:creationId xmlns:a16="http://schemas.microsoft.com/office/drawing/2014/main" id="{16FF3F19-1158-3540-90D1-46DFF318D3E5}"/>
              </a:ext>
            </a:extLst>
          </p:cNvPr>
          <p:cNvSpPr txBox="1"/>
          <p:nvPr/>
        </p:nvSpPr>
        <p:spPr>
          <a:xfrm>
            <a:off x="4913798" y="1630800"/>
            <a:ext cx="4183592" cy="627864"/>
          </a:xfrm>
          <a:prstGeom prst="rect">
            <a:avLst/>
          </a:prstGeom>
          <a:noFill/>
        </p:spPr>
        <p:txBody>
          <a:bodyPr wrap="square" lIns="114300" tIns="91440" rIns="114300" bIns="91440" rtlCol="0">
            <a:spAutoFit/>
          </a:bodyPr>
          <a:lstStyle/>
          <a:p>
            <a:pPr algn="ctr">
              <a:lnSpc>
                <a:spcPct val="90000"/>
              </a:lnSpc>
              <a:spcAft>
                <a:spcPts val="1125"/>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Optimized Queries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(by time ‘segments’)</a:t>
            </a:r>
          </a:p>
        </p:txBody>
      </p:sp>
      <p:sp>
        <p:nvSpPr>
          <p:cNvPr id="125" name="Can 124">
            <a:extLst>
              <a:ext uri="{FF2B5EF4-FFF2-40B4-BE49-F238E27FC236}">
                <a16:creationId xmlns:a16="http://schemas.microsoft.com/office/drawing/2014/main" id="{4BD7F971-7A08-4848-8CD9-D42A00408AF3}"/>
              </a:ext>
            </a:extLst>
          </p:cNvPr>
          <p:cNvSpPr/>
          <p:nvPr/>
        </p:nvSpPr>
        <p:spPr>
          <a:xfrm>
            <a:off x="5294182" y="4092898"/>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6" name="Can 125">
            <a:extLst>
              <a:ext uri="{FF2B5EF4-FFF2-40B4-BE49-F238E27FC236}">
                <a16:creationId xmlns:a16="http://schemas.microsoft.com/office/drawing/2014/main" id="{EEB50871-6705-A84C-8B85-BFBB702CEDAD}"/>
              </a:ext>
            </a:extLst>
          </p:cNvPr>
          <p:cNvSpPr/>
          <p:nvPr/>
        </p:nvSpPr>
        <p:spPr>
          <a:xfrm>
            <a:off x="6181107" y="4078010"/>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7" name="Can 126">
            <a:extLst>
              <a:ext uri="{FF2B5EF4-FFF2-40B4-BE49-F238E27FC236}">
                <a16:creationId xmlns:a16="http://schemas.microsoft.com/office/drawing/2014/main" id="{C70A89FE-4DCB-DE40-8A43-75511FB3E6B1}"/>
              </a:ext>
            </a:extLst>
          </p:cNvPr>
          <p:cNvSpPr/>
          <p:nvPr/>
        </p:nvSpPr>
        <p:spPr>
          <a:xfrm>
            <a:off x="7092684" y="4085098"/>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8" name="Can 127">
            <a:extLst>
              <a:ext uri="{FF2B5EF4-FFF2-40B4-BE49-F238E27FC236}">
                <a16:creationId xmlns:a16="http://schemas.microsoft.com/office/drawing/2014/main" id="{28CEE753-3586-2248-85BA-FFE78CD979AE}"/>
              </a:ext>
            </a:extLst>
          </p:cNvPr>
          <p:cNvSpPr/>
          <p:nvPr/>
        </p:nvSpPr>
        <p:spPr>
          <a:xfrm>
            <a:off x="8060773" y="4078010"/>
            <a:ext cx="620200" cy="436030"/>
          </a:xfrm>
          <a:prstGeom prst="can">
            <a:avLst/>
          </a:prstGeom>
          <a:solidFill>
            <a:srgbClr val="1A68A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29" name="Graphic 128">
            <a:extLst>
              <a:ext uri="{FF2B5EF4-FFF2-40B4-BE49-F238E27FC236}">
                <a16:creationId xmlns:a16="http://schemas.microsoft.com/office/drawing/2014/main" id="{328321A7-A72F-C245-91A3-045604A62C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7313" y="2917289"/>
            <a:ext cx="275236" cy="275236"/>
          </a:xfrm>
          <a:prstGeom prst="rect">
            <a:avLst/>
          </a:prstGeom>
        </p:spPr>
      </p:pic>
      <p:sp>
        <p:nvSpPr>
          <p:cNvPr id="148" name="Rectangle 147">
            <a:extLst>
              <a:ext uri="{FF2B5EF4-FFF2-40B4-BE49-F238E27FC236}">
                <a16:creationId xmlns:a16="http://schemas.microsoft.com/office/drawing/2014/main" id="{9B58CA0E-211C-FB45-BA12-DBB0FCFB767B}"/>
              </a:ext>
            </a:extLst>
          </p:cNvPr>
          <p:cNvSpPr/>
          <p:nvPr/>
        </p:nvSpPr>
        <p:spPr bwMode="auto">
          <a:xfrm>
            <a:off x="5238137" y="3532116"/>
            <a:ext cx="725115"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0:00-0:59</a:t>
            </a:r>
          </a:p>
        </p:txBody>
      </p:sp>
      <p:sp>
        <p:nvSpPr>
          <p:cNvPr id="149" name="Rectangle 148">
            <a:extLst>
              <a:ext uri="{FF2B5EF4-FFF2-40B4-BE49-F238E27FC236}">
                <a16:creationId xmlns:a16="http://schemas.microsoft.com/office/drawing/2014/main" id="{8E8CAD8F-F5F7-6D4C-98CE-2F3489360B7A}"/>
              </a:ext>
            </a:extLst>
          </p:cNvPr>
          <p:cNvSpPr/>
          <p:nvPr/>
        </p:nvSpPr>
        <p:spPr bwMode="auto">
          <a:xfrm>
            <a:off x="6125062" y="3529211"/>
            <a:ext cx="725115"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1:00-1:59</a:t>
            </a:r>
          </a:p>
        </p:txBody>
      </p:sp>
      <p:sp>
        <p:nvSpPr>
          <p:cNvPr id="150" name="Rectangle 149">
            <a:extLst>
              <a:ext uri="{FF2B5EF4-FFF2-40B4-BE49-F238E27FC236}">
                <a16:creationId xmlns:a16="http://schemas.microsoft.com/office/drawing/2014/main" id="{A884682B-3B9A-9F44-9BB0-3EFD2D9E8C3E}"/>
              </a:ext>
            </a:extLst>
          </p:cNvPr>
          <p:cNvSpPr/>
          <p:nvPr/>
        </p:nvSpPr>
        <p:spPr bwMode="auto">
          <a:xfrm>
            <a:off x="7011987" y="3529211"/>
            <a:ext cx="774418"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151" name="Rectangle 150">
            <a:extLst>
              <a:ext uri="{FF2B5EF4-FFF2-40B4-BE49-F238E27FC236}">
                <a16:creationId xmlns:a16="http://schemas.microsoft.com/office/drawing/2014/main" id="{6921CE9C-AF9A-6946-8CCC-47F3DEB78B0C}"/>
              </a:ext>
            </a:extLst>
          </p:cNvPr>
          <p:cNvSpPr/>
          <p:nvPr/>
        </p:nvSpPr>
        <p:spPr bwMode="auto">
          <a:xfrm>
            <a:off x="7948215" y="3532736"/>
            <a:ext cx="888116" cy="263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da-DK" sz="875"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23:00-23:59</a:t>
            </a:r>
          </a:p>
        </p:txBody>
      </p:sp>
      <p:grpSp>
        <p:nvGrpSpPr>
          <p:cNvPr id="188" name="Group 187">
            <a:extLst>
              <a:ext uri="{FF2B5EF4-FFF2-40B4-BE49-F238E27FC236}">
                <a16:creationId xmlns:a16="http://schemas.microsoft.com/office/drawing/2014/main" id="{4947E273-2FB4-8F40-AEC5-F94CBC03C463}"/>
              </a:ext>
            </a:extLst>
          </p:cNvPr>
          <p:cNvGrpSpPr/>
          <p:nvPr/>
        </p:nvGrpSpPr>
        <p:grpSpPr>
          <a:xfrm>
            <a:off x="602062" y="2485213"/>
            <a:ext cx="2578478" cy="1075268"/>
            <a:chOff x="595481" y="2485489"/>
            <a:chExt cx="2578478" cy="1075268"/>
          </a:xfrm>
        </p:grpSpPr>
        <p:grpSp>
          <p:nvGrpSpPr>
            <p:cNvPr id="189" name="Group 188">
              <a:extLst>
                <a:ext uri="{FF2B5EF4-FFF2-40B4-BE49-F238E27FC236}">
                  <a16:creationId xmlns:a16="http://schemas.microsoft.com/office/drawing/2014/main" id="{77138F66-75C4-D04D-8449-3B1382CE1DE9}"/>
                </a:ext>
              </a:extLst>
            </p:cNvPr>
            <p:cNvGrpSpPr/>
            <p:nvPr/>
          </p:nvGrpSpPr>
          <p:grpSpPr>
            <a:xfrm rot="3065631">
              <a:off x="1068419" y="2536679"/>
              <a:ext cx="136080" cy="1081955"/>
              <a:chOff x="7286854" y="978815"/>
              <a:chExt cx="136080" cy="1081955"/>
            </a:xfrm>
          </p:grpSpPr>
          <p:sp>
            <p:nvSpPr>
              <p:cNvPr id="203" name="Oval 202">
                <a:extLst>
                  <a:ext uri="{FF2B5EF4-FFF2-40B4-BE49-F238E27FC236}">
                    <a16:creationId xmlns:a16="http://schemas.microsoft.com/office/drawing/2014/main" id="{37BAAB99-60C0-004C-8FC4-F9E6DAFEAF8E}"/>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4" name="Oval 203">
                <a:extLst>
                  <a:ext uri="{FF2B5EF4-FFF2-40B4-BE49-F238E27FC236}">
                    <a16:creationId xmlns:a16="http://schemas.microsoft.com/office/drawing/2014/main" id="{EF644F31-0E09-2F46-8DF3-EBA6845C36F2}"/>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5" name="Oval 204">
                <a:extLst>
                  <a:ext uri="{FF2B5EF4-FFF2-40B4-BE49-F238E27FC236}">
                    <a16:creationId xmlns:a16="http://schemas.microsoft.com/office/drawing/2014/main" id="{08275A3B-4B7E-0F46-A6DC-D8A3EAFD3B39}"/>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6" name="Oval 205">
                <a:extLst>
                  <a:ext uri="{FF2B5EF4-FFF2-40B4-BE49-F238E27FC236}">
                    <a16:creationId xmlns:a16="http://schemas.microsoft.com/office/drawing/2014/main" id="{2F4D0EC9-1EA8-F749-990E-677EB46583BD}"/>
                  </a:ext>
                </a:extLst>
              </p:cNvPr>
              <p:cNvSpPr/>
              <p:nvPr/>
            </p:nvSpPr>
            <p:spPr>
              <a:xfrm>
                <a:off x="7286854" y="97881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90" name="Group 189">
              <a:extLst>
                <a:ext uri="{FF2B5EF4-FFF2-40B4-BE49-F238E27FC236}">
                  <a16:creationId xmlns:a16="http://schemas.microsoft.com/office/drawing/2014/main" id="{A8BD5F68-7273-BE46-A289-56E72D00C96B}"/>
                </a:ext>
              </a:extLst>
            </p:cNvPr>
            <p:cNvGrpSpPr/>
            <p:nvPr/>
          </p:nvGrpSpPr>
          <p:grpSpPr>
            <a:xfrm rot="1537014">
              <a:off x="1737723" y="2662098"/>
              <a:ext cx="136080" cy="768854"/>
              <a:chOff x="7286854" y="1291916"/>
              <a:chExt cx="136080" cy="768854"/>
            </a:xfrm>
          </p:grpSpPr>
          <p:sp>
            <p:nvSpPr>
              <p:cNvPr id="200" name="Oval 199">
                <a:extLst>
                  <a:ext uri="{FF2B5EF4-FFF2-40B4-BE49-F238E27FC236}">
                    <a16:creationId xmlns:a16="http://schemas.microsoft.com/office/drawing/2014/main" id="{CCF3D162-C9FC-3B47-97AC-89A93513235D}"/>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1" name="Oval 200">
                <a:extLst>
                  <a:ext uri="{FF2B5EF4-FFF2-40B4-BE49-F238E27FC236}">
                    <a16:creationId xmlns:a16="http://schemas.microsoft.com/office/drawing/2014/main" id="{6FBFDAD4-BD26-1648-94C7-138F6BEC3B66}"/>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2" name="Oval 201">
                <a:extLst>
                  <a:ext uri="{FF2B5EF4-FFF2-40B4-BE49-F238E27FC236}">
                    <a16:creationId xmlns:a16="http://schemas.microsoft.com/office/drawing/2014/main" id="{DB10243A-8907-A54A-A572-E096AC065EDA}"/>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91" name="Group 190">
              <a:extLst>
                <a:ext uri="{FF2B5EF4-FFF2-40B4-BE49-F238E27FC236}">
                  <a16:creationId xmlns:a16="http://schemas.microsoft.com/office/drawing/2014/main" id="{5C180310-6CC0-694B-AFB1-40B682FFC728}"/>
                </a:ext>
              </a:extLst>
            </p:cNvPr>
            <p:cNvGrpSpPr/>
            <p:nvPr/>
          </p:nvGrpSpPr>
          <p:grpSpPr>
            <a:xfrm rot="20662308">
              <a:off x="2400404" y="2677249"/>
              <a:ext cx="136080" cy="768854"/>
              <a:chOff x="7286854" y="1291916"/>
              <a:chExt cx="136080" cy="768854"/>
            </a:xfrm>
          </p:grpSpPr>
          <p:sp>
            <p:nvSpPr>
              <p:cNvPr id="197" name="Oval 196">
                <a:extLst>
                  <a:ext uri="{FF2B5EF4-FFF2-40B4-BE49-F238E27FC236}">
                    <a16:creationId xmlns:a16="http://schemas.microsoft.com/office/drawing/2014/main" id="{169272B6-49F5-9D46-8D80-3FA489B2248C}"/>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8" name="Oval 197">
                <a:extLst>
                  <a:ext uri="{FF2B5EF4-FFF2-40B4-BE49-F238E27FC236}">
                    <a16:creationId xmlns:a16="http://schemas.microsoft.com/office/drawing/2014/main" id="{9113B559-681A-FF4F-B603-2447E16812E3}"/>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9" name="Oval 198">
                <a:extLst>
                  <a:ext uri="{FF2B5EF4-FFF2-40B4-BE49-F238E27FC236}">
                    <a16:creationId xmlns:a16="http://schemas.microsoft.com/office/drawing/2014/main" id="{CD583732-1C49-E942-9144-2A834925F6A0}"/>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92" name="Group 191">
              <a:extLst>
                <a:ext uri="{FF2B5EF4-FFF2-40B4-BE49-F238E27FC236}">
                  <a16:creationId xmlns:a16="http://schemas.microsoft.com/office/drawing/2014/main" id="{55DC6FFE-2F72-A543-90E8-CC0E28A37645}"/>
                </a:ext>
              </a:extLst>
            </p:cNvPr>
            <p:cNvGrpSpPr/>
            <p:nvPr/>
          </p:nvGrpSpPr>
          <p:grpSpPr>
            <a:xfrm rot="19073522">
              <a:off x="3037879" y="2485489"/>
              <a:ext cx="136080" cy="1075268"/>
              <a:chOff x="7286854" y="825607"/>
              <a:chExt cx="136080" cy="1075268"/>
            </a:xfrm>
          </p:grpSpPr>
          <p:sp>
            <p:nvSpPr>
              <p:cNvPr id="193" name="Oval 192">
                <a:extLst>
                  <a:ext uri="{FF2B5EF4-FFF2-40B4-BE49-F238E27FC236}">
                    <a16:creationId xmlns:a16="http://schemas.microsoft.com/office/drawing/2014/main" id="{F96876CB-1A59-9D4B-BC6F-1755DCC03407}"/>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4" name="Oval 193">
                <a:extLst>
                  <a:ext uri="{FF2B5EF4-FFF2-40B4-BE49-F238E27FC236}">
                    <a16:creationId xmlns:a16="http://schemas.microsoft.com/office/drawing/2014/main" id="{F350F390-9B84-0440-A412-DF6AA1124811}"/>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5" name="Oval 194">
                <a:extLst>
                  <a:ext uri="{FF2B5EF4-FFF2-40B4-BE49-F238E27FC236}">
                    <a16:creationId xmlns:a16="http://schemas.microsoft.com/office/drawing/2014/main" id="{94ED1E86-0D2F-3540-8119-5F8F3D98C40E}"/>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6" name="Oval 195">
                <a:extLst>
                  <a:ext uri="{FF2B5EF4-FFF2-40B4-BE49-F238E27FC236}">
                    <a16:creationId xmlns:a16="http://schemas.microsoft.com/office/drawing/2014/main" id="{20B86BE7-C946-1D45-8030-49EF5D28C30B}"/>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08" name="TextBox 207">
            <a:extLst>
              <a:ext uri="{FF2B5EF4-FFF2-40B4-BE49-F238E27FC236}">
                <a16:creationId xmlns:a16="http://schemas.microsoft.com/office/drawing/2014/main" id="{C9695011-D06E-4148-B4C3-057DDF1098DB}"/>
              </a:ext>
            </a:extLst>
          </p:cNvPr>
          <p:cNvSpPr txBox="1"/>
          <p:nvPr/>
        </p:nvSpPr>
        <p:spPr>
          <a:xfrm>
            <a:off x="7446048" y="2119332"/>
            <a:ext cx="1863630" cy="627864"/>
          </a:xfrm>
          <a:prstGeom prst="rect">
            <a:avLst/>
          </a:prstGeom>
          <a:noFill/>
        </p:spPr>
        <p:txBody>
          <a:bodyPr wrap="square" lIns="114300" tIns="91440" rIns="114300" bIns="91440" rtlCol="0">
            <a:spAutoFit/>
          </a:bodyPr>
          <a:lstStyle/>
          <a:p>
            <a:pPr algn="ctr">
              <a:lnSpc>
                <a:spcPct val="90000"/>
              </a:lnSpc>
              <a:spcAft>
                <a:spcPts val="1125"/>
              </a:spcAft>
            </a:pPr>
            <a:r>
              <a:rPr lang="en-US" sz="16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Long-term </a:t>
            </a:r>
            <a:br>
              <a:rPr lang="en-US" sz="16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6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Table</a:t>
            </a:r>
            <a:endParaRPr lang="en-US" sz="12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3" name="Group 52">
            <a:extLst>
              <a:ext uri="{FF2B5EF4-FFF2-40B4-BE49-F238E27FC236}">
                <a16:creationId xmlns:a16="http://schemas.microsoft.com/office/drawing/2014/main" id="{B012E5BC-7D85-5B49-AEE7-0AE7C06311B0}"/>
              </a:ext>
            </a:extLst>
          </p:cNvPr>
          <p:cNvGrpSpPr/>
          <p:nvPr/>
        </p:nvGrpSpPr>
        <p:grpSpPr>
          <a:xfrm>
            <a:off x="1021251" y="1097283"/>
            <a:ext cx="6994921" cy="2570571"/>
            <a:chOff x="1021251" y="1097283"/>
            <a:chExt cx="6994921" cy="2570571"/>
          </a:xfrm>
        </p:grpSpPr>
        <p:sp>
          <p:nvSpPr>
            <p:cNvPr id="207" name="TextBox 206">
              <a:extLst>
                <a:ext uri="{FF2B5EF4-FFF2-40B4-BE49-F238E27FC236}">
                  <a16:creationId xmlns:a16="http://schemas.microsoft.com/office/drawing/2014/main" id="{CAE6C297-DD01-3E48-86FF-B31A57F35672}"/>
                </a:ext>
              </a:extLst>
            </p:cNvPr>
            <p:cNvSpPr txBox="1"/>
            <p:nvPr/>
          </p:nvSpPr>
          <p:spPr>
            <a:xfrm>
              <a:off x="3919210" y="1357269"/>
              <a:ext cx="1305579" cy="378565"/>
            </a:xfrm>
            <a:prstGeom prst="rect">
              <a:avLst/>
            </a:prstGeom>
            <a:noFill/>
          </p:spPr>
          <p:txBody>
            <a:bodyPr wrap="square" lIns="114300" tIns="91440" rIns="114300" bIns="91440" rtlCol="0">
              <a:spAutoFit/>
            </a:bodyPr>
            <a:lstStyle/>
            <a:p>
              <a:pPr algn="ctr">
                <a:lnSpc>
                  <a:spcPct val="90000"/>
                </a:lnSpc>
                <a:spcAft>
                  <a:spcPts val="1125"/>
                </a:spcAft>
              </a:pPr>
              <a:r>
                <a:rPr 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Glue</a:t>
              </a:r>
            </a:p>
          </p:txBody>
        </p:sp>
        <p:grpSp>
          <p:nvGrpSpPr>
            <p:cNvPr id="50" name="Group 49">
              <a:extLst>
                <a:ext uri="{FF2B5EF4-FFF2-40B4-BE49-F238E27FC236}">
                  <a16:creationId xmlns:a16="http://schemas.microsoft.com/office/drawing/2014/main" id="{CA3F5C74-5628-E840-A8CF-EF1B745ACE22}"/>
                </a:ext>
              </a:extLst>
            </p:cNvPr>
            <p:cNvGrpSpPr/>
            <p:nvPr/>
          </p:nvGrpSpPr>
          <p:grpSpPr>
            <a:xfrm>
              <a:off x="1021251" y="1097283"/>
              <a:ext cx="6994921" cy="2570571"/>
              <a:chOff x="1021251" y="1097283"/>
              <a:chExt cx="6994921" cy="2570571"/>
            </a:xfrm>
          </p:grpSpPr>
          <p:grpSp>
            <p:nvGrpSpPr>
              <p:cNvPr id="47" name="Group 46">
                <a:extLst>
                  <a:ext uri="{FF2B5EF4-FFF2-40B4-BE49-F238E27FC236}">
                    <a16:creationId xmlns:a16="http://schemas.microsoft.com/office/drawing/2014/main" id="{7BC46E87-402B-AB48-92FF-99009BFEFD26}"/>
                  </a:ext>
                </a:extLst>
              </p:cNvPr>
              <p:cNvGrpSpPr/>
              <p:nvPr/>
            </p:nvGrpSpPr>
            <p:grpSpPr>
              <a:xfrm>
                <a:off x="1021251" y="1673189"/>
                <a:ext cx="6994921" cy="1994665"/>
                <a:chOff x="1021251" y="1673189"/>
                <a:chExt cx="6994921" cy="1994665"/>
              </a:xfrm>
            </p:grpSpPr>
            <p:pic>
              <p:nvPicPr>
                <p:cNvPr id="185" name="Graphic 29">
                  <a:extLst>
                    <a:ext uri="{FF2B5EF4-FFF2-40B4-BE49-F238E27FC236}">
                      <a16:creationId xmlns:a16="http://schemas.microsoft.com/office/drawing/2014/main" id="{F7AD217E-943D-434A-A998-38D993B89235}"/>
                    </a:ext>
                  </a:extLst>
                </p:cNvPr>
                <p:cNvPicPr>
                  <a:picLocks noChangeAspect="1"/>
                </p:cNvPicPr>
                <p:nvPr/>
              </p:nvPicPr>
              <p:blipFill>
                <a:blip r:embed="rId5"/>
                <a:stretch>
                  <a:fillRect/>
                </a:stretch>
              </p:blipFill>
              <p:spPr>
                <a:xfrm>
                  <a:off x="4228381" y="1673189"/>
                  <a:ext cx="711200" cy="711200"/>
                </a:xfrm>
                <a:prstGeom prst="rect">
                  <a:avLst/>
                </a:prstGeom>
              </p:spPr>
            </p:pic>
            <p:grpSp>
              <p:nvGrpSpPr>
                <p:cNvPr id="44" name="Group 43">
                  <a:extLst>
                    <a:ext uri="{FF2B5EF4-FFF2-40B4-BE49-F238E27FC236}">
                      <a16:creationId xmlns:a16="http://schemas.microsoft.com/office/drawing/2014/main" id="{8323D6E7-6773-0449-AB07-5127BD0664C5}"/>
                    </a:ext>
                  </a:extLst>
                </p:cNvPr>
                <p:cNvGrpSpPr/>
                <p:nvPr/>
              </p:nvGrpSpPr>
              <p:grpSpPr>
                <a:xfrm>
                  <a:off x="1021251" y="2211509"/>
                  <a:ext cx="3337855" cy="1210611"/>
                  <a:chOff x="1021251" y="2211509"/>
                  <a:chExt cx="3337855" cy="1210611"/>
                </a:xfrm>
              </p:grpSpPr>
              <p:cxnSp>
                <p:nvCxnSpPr>
                  <p:cNvPr id="181" name="Straight Arrow Connector 180">
                    <a:extLst>
                      <a:ext uri="{FF2B5EF4-FFF2-40B4-BE49-F238E27FC236}">
                        <a16:creationId xmlns:a16="http://schemas.microsoft.com/office/drawing/2014/main" id="{F4AFA080-725C-4047-8E30-FE72532C6539}"/>
                      </a:ext>
                    </a:extLst>
                  </p:cNvPr>
                  <p:cNvCxnSpPr>
                    <a:cxnSpLocks/>
                  </p:cNvCxnSpPr>
                  <p:nvPr/>
                </p:nvCxnSpPr>
                <p:spPr>
                  <a:xfrm flipV="1">
                    <a:off x="3905257" y="2499124"/>
                    <a:ext cx="329691" cy="917746"/>
                  </a:xfrm>
                  <a:prstGeom prst="straightConnector1">
                    <a:avLst/>
                  </a:prstGeom>
                  <a:ln>
                    <a:solidFill>
                      <a:srgbClr val="7030A0"/>
                    </a:solidFill>
                    <a:tailEnd type="arrow"/>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2" name="Straight Arrow Connector 181">
                    <a:extLst>
                      <a:ext uri="{FF2B5EF4-FFF2-40B4-BE49-F238E27FC236}">
                        <a16:creationId xmlns:a16="http://schemas.microsoft.com/office/drawing/2014/main" id="{83C15D61-ED8F-1745-8C29-8D401EE4F673}"/>
                      </a:ext>
                    </a:extLst>
                  </p:cNvPr>
                  <p:cNvCxnSpPr>
                    <a:cxnSpLocks/>
                  </p:cNvCxnSpPr>
                  <p:nvPr/>
                </p:nvCxnSpPr>
                <p:spPr>
                  <a:xfrm flipV="1">
                    <a:off x="2911107" y="2527668"/>
                    <a:ext cx="1248040" cy="889201"/>
                  </a:xfrm>
                  <a:prstGeom prst="straightConnector1">
                    <a:avLst/>
                  </a:prstGeom>
                  <a:ln>
                    <a:solidFill>
                      <a:srgbClr val="7030A0"/>
                    </a:solidFill>
                    <a:tailEnd type="arrow"/>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D3B5AE79-E57C-AC4B-86AE-EC17EEEE1C43}"/>
                      </a:ext>
                    </a:extLst>
                  </p:cNvPr>
                  <p:cNvCxnSpPr>
                    <a:cxnSpLocks/>
                  </p:cNvCxnSpPr>
                  <p:nvPr/>
                </p:nvCxnSpPr>
                <p:spPr>
                  <a:xfrm flipV="1">
                    <a:off x="1827030" y="2969552"/>
                    <a:ext cx="1130622" cy="452568"/>
                  </a:xfrm>
                  <a:prstGeom prst="straightConnector1">
                    <a:avLst/>
                  </a:prstGeom>
                  <a:ln>
                    <a:solidFill>
                      <a:srgbClr val="7030A0"/>
                    </a:solidFill>
                    <a:tailEnd type="arrow"/>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a:extLst>
                      <a:ext uri="{FF2B5EF4-FFF2-40B4-BE49-F238E27FC236}">
                        <a16:creationId xmlns:a16="http://schemas.microsoft.com/office/drawing/2014/main" id="{5C60722B-D4B9-CC4E-BEA2-CBCE1B715F7D}"/>
                      </a:ext>
                    </a:extLst>
                  </p:cNvPr>
                  <p:cNvCxnSpPr>
                    <a:cxnSpLocks/>
                  </p:cNvCxnSpPr>
                  <p:nvPr/>
                </p:nvCxnSpPr>
                <p:spPr>
                  <a:xfrm flipV="1">
                    <a:off x="1021251" y="2211509"/>
                    <a:ext cx="2989977" cy="1179225"/>
                  </a:xfrm>
                  <a:prstGeom prst="straightConnector1">
                    <a:avLst/>
                  </a:prstGeom>
                  <a:ln>
                    <a:solidFill>
                      <a:srgbClr val="7030A0"/>
                    </a:solidFill>
                    <a:tailEnd type="arrow"/>
                  </a:ln>
                  <a:effectLst>
                    <a:outerShdw blurRad="50800" dist="38100" dir="8100000" algn="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86" name="TextBox 185">
                    <a:extLst>
                      <a:ext uri="{FF2B5EF4-FFF2-40B4-BE49-F238E27FC236}">
                        <a16:creationId xmlns:a16="http://schemas.microsoft.com/office/drawing/2014/main" id="{AA7F5192-5118-4A43-B128-4F8DA81F72FB}"/>
                      </a:ext>
                    </a:extLst>
                  </p:cNvPr>
                  <p:cNvSpPr txBox="1"/>
                  <p:nvPr/>
                </p:nvSpPr>
                <p:spPr>
                  <a:xfrm rot="19944471">
                    <a:off x="2750723" y="2454018"/>
                    <a:ext cx="1608383" cy="406265"/>
                  </a:xfrm>
                  <a:prstGeom prst="rect">
                    <a:avLst/>
                  </a:prstGeom>
                  <a:noFill/>
                </p:spPr>
                <p:txBody>
                  <a:bodyPr wrap="square" lIns="114300" tIns="91440" rIns="114300" bIns="91440" rtlCol="0">
                    <a:spAutoFit/>
                  </a:bodyPr>
                  <a:lstStyle/>
                  <a:p>
                    <a:pPr algn="ctr">
                      <a:lnSpc>
                        <a:spcPct val="90000"/>
                      </a:lnSpc>
                      <a:spcAft>
                        <a:spcPts val="1125"/>
                      </a:spcAft>
                    </a:pPr>
                    <a:r>
                      <a:rPr lang="en-US" sz="16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parallel reads</a:t>
                    </a:r>
                  </a:p>
                </p:txBody>
              </p:sp>
            </p:grpSp>
            <p:grpSp>
              <p:nvGrpSpPr>
                <p:cNvPr id="45" name="Group 44">
                  <a:extLst>
                    <a:ext uri="{FF2B5EF4-FFF2-40B4-BE49-F238E27FC236}">
                      <a16:creationId xmlns:a16="http://schemas.microsoft.com/office/drawing/2014/main" id="{B961E5B7-2E20-0544-8013-1E92798600AF}"/>
                    </a:ext>
                  </a:extLst>
                </p:cNvPr>
                <p:cNvGrpSpPr/>
                <p:nvPr/>
              </p:nvGrpSpPr>
              <p:grpSpPr>
                <a:xfrm>
                  <a:off x="4777299" y="1880020"/>
                  <a:ext cx="3238873" cy="1787834"/>
                  <a:chOff x="4765487" y="1873070"/>
                  <a:chExt cx="3238873" cy="1787834"/>
                </a:xfrm>
              </p:grpSpPr>
              <p:grpSp>
                <p:nvGrpSpPr>
                  <p:cNvPr id="8" name="Group 7">
                    <a:extLst>
                      <a:ext uri="{FF2B5EF4-FFF2-40B4-BE49-F238E27FC236}">
                        <a16:creationId xmlns:a16="http://schemas.microsoft.com/office/drawing/2014/main" id="{36C6045E-45A6-B74E-A416-072CCCC873DC}"/>
                      </a:ext>
                    </a:extLst>
                  </p:cNvPr>
                  <p:cNvGrpSpPr/>
                  <p:nvPr/>
                </p:nvGrpSpPr>
                <p:grpSpPr>
                  <a:xfrm>
                    <a:off x="5030167" y="1873070"/>
                    <a:ext cx="2974193" cy="1787834"/>
                    <a:chOff x="5016346" y="1866890"/>
                    <a:chExt cx="2974193" cy="1787834"/>
                  </a:xfrm>
                </p:grpSpPr>
                <p:grpSp>
                  <p:nvGrpSpPr>
                    <p:cNvPr id="102" name="Group 101">
                      <a:extLst>
                        <a:ext uri="{FF2B5EF4-FFF2-40B4-BE49-F238E27FC236}">
                          <a16:creationId xmlns:a16="http://schemas.microsoft.com/office/drawing/2014/main" id="{753E9D6F-0698-6247-B126-D5B150C6AF35}"/>
                        </a:ext>
                      </a:extLst>
                    </p:cNvPr>
                    <p:cNvGrpSpPr/>
                    <p:nvPr/>
                  </p:nvGrpSpPr>
                  <p:grpSpPr>
                    <a:xfrm rot="11096084">
                      <a:off x="5016346" y="2535639"/>
                      <a:ext cx="770396" cy="831092"/>
                      <a:chOff x="4834623" y="3192178"/>
                      <a:chExt cx="770396" cy="831092"/>
                    </a:xfrm>
                  </p:grpSpPr>
                  <p:sp>
                    <p:nvSpPr>
                      <p:cNvPr id="103" name="Oval 102">
                        <a:extLst>
                          <a:ext uri="{FF2B5EF4-FFF2-40B4-BE49-F238E27FC236}">
                            <a16:creationId xmlns:a16="http://schemas.microsoft.com/office/drawing/2014/main" id="{9E5C1A78-064E-2245-8557-6FDD8FEE2A60}"/>
                          </a:ext>
                        </a:extLst>
                      </p:cNvPr>
                      <p:cNvSpPr/>
                      <p:nvPr/>
                    </p:nvSpPr>
                    <p:spPr>
                      <a:xfrm rot="19073522">
                        <a:off x="5468939" y="38939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Oval 103">
                        <a:extLst>
                          <a:ext uri="{FF2B5EF4-FFF2-40B4-BE49-F238E27FC236}">
                            <a16:creationId xmlns:a16="http://schemas.microsoft.com/office/drawing/2014/main" id="{B6366156-EBAD-7A4F-8DCB-863909E46548}"/>
                          </a:ext>
                        </a:extLst>
                      </p:cNvPr>
                      <p:cNvSpPr/>
                      <p:nvPr/>
                    </p:nvSpPr>
                    <p:spPr>
                      <a:xfrm rot="19073522">
                        <a:off x="5254512" y="365674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Oval 104">
                        <a:extLst>
                          <a:ext uri="{FF2B5EF4-FFF2-40B4-BE49-F238E27FC236}">
                            <a16:creationId xmlns:a16="http://schemas.microsoft.com/office/drawing/2014/main" id="{02D18515-46AD-FE48-B7B1-7F2B622E8D0C}"/>
                          </a:ext>
                        </a:extLst>
                      </p:cNvPr>
                      <p:cNvSpPr/>
                      <p:nvPr/>
                    </p:nvSpPr>
                    <p:spPr>
                      <a:xfrm rot="19073522">
                        <a:off x="5040083" y="341950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Oval 105">
                        <a:extLst>
                          <a:ext uri="{FF2B5EF4-FFF2-40B4-BE49-F238E27FC236}">
                            <a16:creationId xmlns:a16="http://schemas.microsoft.com/office/drawing/2014/main" id="{30723529-0A82-3947-9059-3034D2B3F77E}"/>
                          </a:ext>
                        </a:extLst>
                      </p:cNvPr>
                      <p:cNvSpPr/>
                      <p:nvPr/>
                    </p:nvSpPr>
                    <p:spPr>
                      <a:xfrm rot="19073522">
                        <a:off x="4834623" y="319217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6" name="Group 155">
                      <a:extLst>
                        <a:ext uri="{FF2B5EF4-FFF2-40B4-BE49-F238E27FC236}">
                          <a16:creationId xmlns:a16="http://schemas.microsoft.com/office/drawing/2014/main" id="{2C9D9383-76AB-704F-AA35-1889567BB823}"/>
                        </a:ext>
                      </a:extLst>
                    </p:cNvPr>
                    <p:cNvGrpSpPr/>
                    <p:nvPr/>
                  </p:nvGrpSpPr>
                  <p:grpSpPr>
                    <a:xfrm rot="10391885">
                      <a:off x="5728289" y="2879136"/>
                      <a:ext cx="555969" cy="593846"/>
                      <a:chOff x="4834623" y="3192178"/>
                      <a:chExt cx="555969" cy="593846"/>
                    </a:xfrm>
                  </p:grpSpPr>
                  <p:sp>
                    <p:nvSpPr>
                      <p:cNvPr id="158" name="Oval 157">
                        <a:extLst>
                          <a:ext uri="{FF2B5EF4-FFF2-40B4-BE49-F238E27FC236}">
                            <a16:creationId xmlns:a16="http://schemas.microsoft.com/office/drawing/2014/main" id="{A2C3BD72-30D0-3C45-B028-1B3A5A900357}"/>
                          </a:ext>
                        </a:extLst>
                      </p:cNvPr>
                      <p:cNvSpPr/>
                      <p:nvPr/>
                    </p:nvSpPr>
                    <p:spPr>
                      <a:xfrm rot="19073522">
                        <a:off x="5254512" y="365674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9" name="Oval 158">
                        <a:extLst>
                          <a:ext uri="{FF2B5EF4-FFF2-40B4-BE49-F238E27FC236}">
                            <a16:creationId xmlns:a16="http://schemas.microsoft.com/office/drawing/2014/main" id="{1A48F87C-93C0-F24D-897B-C31C83A5F764}"/>
                          </a:ext>
                        </a:extLst>
                      </p:cNvPr>
                      <p:cNvSpPr/>
                      <p:nvPr/>
                    </p:nvSpPr>
                    <p:spPr>
                      <a:xfrm rot="19073522">
                        <a:off x="5040083" y="341950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0" name="Oval 159">
                        <a:extLst>
                          <a:ext uri="{FF2B5EF4-FFF2-40B4-BE49-F238E27FC236}">
                            <a16:creationId xmlns:a16="http://schemas.microsoft.com/office/drawing/2014/main" id="{49DC1223-1A89-F740-9109-76CD5530C258}"/>
                          </a:ext>
                        </a:extLst>
                      </p:cNvPr>
                      <p:cNvSpPr/>
                      <p:nvPr/>
                    </p:nvSpPr>
                    <p:spPr>
                      <a:xfrm rot="19073522">
                        <a:off x="4834623" y="319217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AC3A62DD-D25E-C742-9A74-061F949862F1}"/>
                        </a:ext>
                      </a:extLst>
                    </p:cNvPr>
                    <p:cNvGrpSpPr/>
                    <p:nvPr/>
                  </p:nvGrpSpPr>
                  <p:grpSpPr>
                    <a:xfrm rot="9776137">
                      <a:off x="5425230" y="1866890"/>
                      <a:ext cx="1422830" cy="1787834"/>
                      <a:chOff x="4834623" y="3192178"/>
                      <a:chExt cx="1422830" cy="1787834"/>
                    </a:xfrm>
                  </p:grpSpPr>
                  <p:sp>
                    <p:nvSpPr>
                      <p:cNvPr id="162" name="Oval 161">
                        <a:extLst>
                          <a:ext uri="{FF2B5EF4-FFF2-40B4-BE49-F238E27FC236}">
                            <a16:creationId xmlns:a16="http://schemas.microsoft.com/office/drawing/2014/main" id="{A5DC6E6F-B017-3748-8A78-C250373C14B0}"/>
                          </a:ext>
                        </a:extLst>
                      </p:cNvPr>
                      <p:cNvSpPr/>
                      <p:nvPr/>
                    </p:nvSpPr>
                    <p:spPr>
                      <a:xfrm rot="19073522">
                        <a:off x="6121373" y="485073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3" name="Oval 162">
                        <a:extLst>
                          <a:ext uri="{FF2B5EF4-FFF2-40B4-BE49-F238E27FC236}">
                            <a16:creationId xmlns:a16="http://schemas.microsoft.com/office/drawing/2014/main" id="{B2BDC14D-92B1-7B49-A6D0-008CDCC053FA}"/>
                          </a:ext>
                        </a:extLst>
                      </p:cNvPr>
                      <p:cNvSpPr/>
                      <p:nvPr/>
                    </p:nvSpPr>
                    <p:spPr>
                      <a:xfrm rot="19073522">
                        <a:off x="5197750" y="357578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4" name="Oval 163">
                        <a:extLst>
                          <a:ext uri="{FF2B5EF4-FFF2-40B4-BE49-F238E27FC236}">
                            <a16:creationId xmlns:a16="http://schemas.microsoft.com/office/drawing/2014/main" id="{8700BD6F-EAB9-7C4E-AB6F-AD4E35E74944}"/>
                          </a:ext>
                        </a:extLst>
                      </p:cNvPr>
                      <p:cNvSpPr/>
                      <p:nvPr/>
                    </p:nvSpPr>
                    <p:spPr>
                      <a:xfrm rot="19073522">
                        <a:off x="5040083" y="341950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5" name="Oval 164">
                        <a:extLst>
                          <a:ext uri="{FF2B5EF4-FFF2-40B4-BE49-F238E27FC236}">
                            <a16:creationId xmlns:a16="http://schemas.microsoft.com/office/drawing/2014/main" id="{C553EBD9-968A-C34D-9E2A-72C22F050DEC}"/>
                          </a:ext>
                        </a:extLst>
                      </p:cNvPr>
                      <p:cNvSpPr/>
                      <p:nvPr/>
                    </p:nvSpPr>
                    <p:spPr>
                      <a:xfrm rot="19073522">
                        <a:off x="4834623" y="319217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66" name="Group 165">
                      <a:extLst>
                        <a:ext uri="{FF2B5EF4-FFF2-40B4-BE49-F238E27FC236}">
                          <a16:creationId xmlns:a16="http://schemas.microsoft.com/office/drawing/2014/main" id="{34FC9F4F-34B0-9343-85A8-2EE87E9598B9}"/>
                        </a:ext>
                      </a:extLst>
                    </p:cNvPr>
                    <p:cNvGrpSpPr/>
                    <p:nvPr/>
                  </p:nvGrpSpPr>
                  <p:grpSpPr>
                    <a:xfrm rot="9256313">
                      <a:off x="7220143" y="2765479"/>
                      <a:ext cx="770396" cy="831092"/>
                      <a:chOff x="4834623" y="3192178"/>
                      <a:chExt cx="770396" cy="831092"/>
                    </a:xfrm>
                  </p:grpSpPr>
                  <p:sp>
                    <p:nvSpPr>
                      <p:cNvPr id="167" name="Oval 166">
                        <a:extLst>
                          <a:ext uri="{FF2B5EF4-FFF2-40B4-BE49-F238E27FC236}">
                            <a16:creationId xmlns:a16="http://schemas.microsoft.com/office/drawing/2014/main" id="{1325CC83-33B7-1441-833B-3E17ADF6BDA4}"/>
                          </a:ext>
                        </a:extLst>
                      </p:cNvPr>
                      <p:cNvSpPr/>
                      <p:nvPr/>
                    </p:nvSpPr>
                    <p:spPr>
                      <a:xfrm rot="19073522">
                        <a:off x="5468939" y="38939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8" name="Oval 167">
                        <a:extLst>
                          <a:ext uri="{FF2B5EF4-FFF2-40B4-BE49-F238E27FC236}">
                            <a16:creationId xmlns:a16="http://schemas.microsoft.com/office/drawing/2014/main" id="{9BA18100-2D78-3146-923C-5D3A4268DAF2}"/>
                          </a:ext>
                        </a:extLst>
                      </p:cNvPr>
                      <p:cNvSpPr/>
                      <p:nvPr/>
                    </p:nvSpPr>
                    <p:spPr>
                      <a:xfrm rot="19073522">
                        <a:off x="5254512" y="365674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9" name="Oval 168">
                        <a:extLst>
                          <a:ext uri="{FF2B5EF4-FFF2-40B4-BE49-F238E27FC236}">
                            <a16:creationId xmlns:a16="http://schemas.microsoft.com/office/drawing/2014/main" id="{632919B5-B1F3-8746-A297-87E43EA9E3A6}"/>
                          </a:ext>
                        </a:extLst>
                      </p:cNvPr>
                      <p:cNvSpPr/>
                      <p:nvPr/>
                    </p:nvSpPr>
                    <p:spPr>
                      <a:xfrm rot="19073522">
                        <a:off x="5040083" y="341950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0" name="Oval 169">
                        <a:extLst>
                          <a:ext uri="{FF2B5EF4-FFF2-40B4-BE49-F238E27FC236}">
                            <a16:creationId xmlns:a16="http://schemas.microsoft.com/office/drawing/2014/main" id="{F3189FEA-F71A-464B-8CEF-BDE722ABDB52}"/>
                          </a:ext>
                        </a:extLst>
                      </p:cNvPr>
                      <p:cNvSpPr/>
                      <p:nvPr/>
                    </p:nvSpPr>
                    <p:spPr>
                      <a:xfrm rot="19073522">
                        <a:off x="4834623" y="319217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71" name="Group 170">
                      <a:extLst>
                        <a:ext uri="{FF2B5EF4-FFF2-40B4-BE49-F238E27FC236}">
                          <a16:creationId xmlns:a16="http://schemas.microsoft.com/office/drawing/2014/main" id="{A9D82D12-596A-F84A-9422-40B2D59490A6}"/>
                        </a:ext>
                      </a:extLst>
                    </p:cNvPr>
                    <p:cNvGrpSpPr/>
                    <p:nvPr/>
                  </p:nvGrpSpPr>
                  <p:grpSpPr>
                    <a:xfrm rot="9898883">
                      <a:off x="5533306" y="2172524"/>
                      <a:ext cx="541536" cy="513772"/>
                      <a:chOff x="4684109" y="3342692"/>
                      <a:chExt cx="541536" cy="513772"/>
                    </a:xfrm>
                  </p:grpSpPr>
                  <p:sp>
                    <p:nvSpPr>
                      <p:cNvPr id="173" name="Oval 172">
                        <a:extLst>
                          <a:ext uri="{FF2B5EF4-FFF2-40B4-BE49-F238E27FC236}">
                            <a16:creationId xmlns:a16="http://schemas.microsoft.com/office/drawing/2014/main" id="{AA7D5142-BE50-3740-BF28-EACF4DDFDE2E}"/>
                          </a:ext>
                        </a:extLst>
                      </p:cNvPr>
                      <p:cNvSpPr/>
                      <p:nvPr/>
                    </p:nvSpPr>
                    <p:spPr>
                      <a:xfrm rot="19073522">
                        <a:off x="5089565" y="372718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4" name="Oval 173">
                        <a:extLst>
                          <a:ext uri="{FF2B5EF4-FFF2-40B4-BE49-F238E27FC236}">
                            <a16:creationId xmlns:a16="http://schemas.microsoft.com/office/drawing/2014/main" id="{2F98360A-68CA-C543-8167-01E420856567}"/>
                          </a:ext>
                        </a:extLst>
                      </p:cNvPr>
                      <p:cNvSpPr/>
                      <p:nvPr/>
                    </p:nvSpPr>
                    <p:spPr>
                      <a:xfrm rot="19073522">
                        <a:off x="4684109" y="334269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5" name="Oval 174">
                        <a:extLst>
                          <a:ext uri="{FF2B5EF4-FFF2-40B4-BE49-F238E27FC236}">
                            <a16:creationId xmlns:a16="http://schemas.microsoft.com/office/drawing/2014/main" id="{74471416-1B15-F540-9993-4B6B8610937B}"/>
                          </a:ext>
                        </a:extLst>
                      </p:cNvPr>
                      <p:cNvSpPr/>
                      <p:nvPr/>
                    </p:nvSpPr>
                    <p:spPr>
                      <a:xfrm rot="19073522">
                        <a:off x="4857096" y="351387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76" name="Group 175">
                      <a:extLst>
                        <a:ext uri="{FF2B5EF4-FFF2-40B4-BE49-F238E27FC236}">
                          <a16:creationId xmlns:a16="http://schemas.microsoft.com/office/drawing/2014/main" id="{C26DD649-FEE2-FA4B-A72E-C49A864C6584}"/>
                        </a:ext>
                      </a:extLst>
                    </p:cNvPr>
                    <p:cNvGrpSpPr/>
                    <p:nvPr/>
                  </p:nvGrpSpPr>
                  <p:grpSpPr>
                    <a:xfrm rot="9080419">
                      <a:off x="6316802" y="2491500"/>
                      <a:ext cx="555969" cy="593846"/>
                      <a:chOff x="4834623" y="3192178"/>
                      <a:chExt cx="555969" cy="593846"/>
                    </a:xfrm>
                  </p:grpSpPr>
                  <p:sp>
                    <p:nvSpPr>
                      <p:cNvPr id="178" name="Oval 177">
                        <a:extLst>
                          <a:ext uri="{FF2B5EF4-FFF2-40B4-BE49-F238E27FC236}">
                            <a16:creationId xmlns:a16="http://schemas.microsoft.com/office/drawing/2014/main" id="{4DEC47E6-0CEE-8941-9DE6-3C2ECD32BC2E}"/>
                          </a:ext>
                        </a:extLst>
                      </p:cNvPr>
                      <p:cNvSpPr/>
                      <p:nvPr/>
                    </p:nvSpPr>
                    <p:spPr>
                      <a:xfrm rot="19073522">
                        <a:off x="5254512" y="365674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9" name="Oval 178">
                        <a:extLst>
                          <a:ext uri="{FF2B5EF4-FFF2-40B4-BE49-F238E27FC236}">
                            <a16:creationId xmlns:a16="http://schemas.microsoft.com/office/drawing/2014/main" id="{D0FC63A2-6363-D845-809E-0D058AADAE96}"/>
                          </a:ext>
                        </a:extLst>
                      </p:cNvPr>
                      <p:cNvSpPr/>
                      <p:nvPr/>
                    </p:nvSpPr>
                    <p:spPr>
                      <a:xfrm rot="19073522">
                        <a:off x="5040083" y="341950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80" name="Oval 179">
                        <a:extLst>
                          <a:ext uri="{FF2B5EF4-FFF2-40B4-BE49-F238E27FC236}">
                            <a16:creationId xmlns:a16="http://schemas.microsoft.com/office/drawing/2014/main" id="{0145DD34-E04E-F045-8A57-BE4A6B469D15}"/>
                          </a:ext>
                        </a:extLst>
                      </p:cNvPr>
                      <p:cNvSpPr/>
                      <p:nvPr/>
                    </p:nvSpPr>
                    <p:spPr>
                      <a:xfrm rot="19073522">
                        <a:off x="4834623" y="319217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7030A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187" name="TextBox 186">
                    <a:extLst>
                      <a:ext uri="{FF2B5EF4-FFF2-40B4-BE49-F238E27FC236}">
                        <a16:creationId xmlns:a16="http://schemas.microsoft.com/office/drawing/2014/main" id="{2FAAE5C4-7FBB-0B4A-8AEB-2A6F8BC7663C}"/>
                      </a:ext>
                    </a:extLst>
                  </p:cNvPr>
                  <p:cNvSpPr txBox="1"/>
                  <p:nvPr/>
                </p:nvSpPr>
                <p:spPr>
                  <a:xfrm rot="1841987">
                    <a:off x="4765487" y="2486455"/>
                    <a:ext cx="1896722" cy="406265"/>
                  </a:xfrm>
                  <a:prstGeom prst="rect">
                    <a:avLst/>
                  </a:prstGeom>
                  <a:noFill/>
                </p:spPr>
                <p:txBody>
                  <a:bodyPr wrap="square" lIns="114300" tIns="91440" rIns="114300" bIns="91440" rtlCol="0">
                    <a:spAutoFit/>
                  </a:bodyPr>
                  <a:lstStyle/>
                  <a:p>
                    <a:pPr algn="ctr">
                      <a:lnSpc>
                        <a:spcPct val="90000"/>
                      </a:lnSpc>
                      <a:spcAft>
                        <a:spcPts val="1125"/>
                      </a:spcAft>
                    </a:pPr>
                    <a:r>
                      <a:rPr lang="en-US" sz="16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distributed writes</a:t>
                    </a:r>
                  </a:p>
                </p:txBody>
              </p:sp>
            </p:grpSp>
          </p:grpSp>
          <p:sp>
            <p:nvSpPr>
              <p:cNvPr id="209" name="TextBox 208">
                <a:extLst>
                  <a:ext uri="{FF2B5EF4-FFF2-40B4-BE49-F238E27FC236}">
                    <a16:creationId xmlns:a16="http://schemas.microsoft.com/office/drawing/2014/main" id="{A8B0D97E-3FD1-394E-B351-7E60873E5D83}"/>
                  </a:ext>
                </a:extLst>
              </p:cNvPr>
              <p:cNvSpPr txBox="1"/>
              <p:nvPr/>
            </p:nvSpPr>
            <p:spPr>
              <a:xfrm>
                <a:off x="3750453" y="1097283"/>
                <a:ext cx="1484199" cy="433965"/>
              </a:xfrm>
              <a:prstGeom prst="rect">
                <a:avLst/>
              </a:prstGeom>
              <a:noFill/>
            </p:spPr>
            <p:txBody>
              <a:bodyPr wrap="square" lIns="114300" tIns="91440" rIns="114300" bIns="91440" rtlCol="0">
                <a:spAutoFit/>
              </a:bodyPr>
              <a:lstStyle/>
              <a:p>
                <a:pPr algn="ctr">
                  <a:lnSpc>
                    <a:spcPct val="90000"/>
                  </a:lnSpc>
                  <a:spcAft>
                    <a:spcPts val="1125"/>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Daily Load</a:t>
                </a:r>
                <a:endParaRPr 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57" name="Group 56">
            <a:extLst>
              <a:ext uri="{FF2B5EF4-FFF2-40B4-BE49-F238E27FC236}">
                <a16:creationId xmlns:a16="http://schemas.microsoft.com/office/drawing/2014/main" id="{C2974AEB-58DD-6641-A24D-D9F3A5611F3C}"/>
              </a:ext>
            </a:extLst>
          </p:cNvPr>
          <p:cNvGrpSpPr/>
          <p:nvPr/>
        </p:nvGrpSpPr>
        <p:grpSpPr>
          <a:xfrm>
            <a:off x="3751747" y="1102076"/>
            <a:ext cx="4403027" cy="2488412"/>
            <a:chOff x="3751747" y="1102076"/>
            <a:chExt cx="4403027" cy="2488412"/>
          </a:xfrm>
        </p:grpSpPr>
        <p:grpSp>
          <p:nvGrpSpPr>
            <p:cNvPr id="7" name="Group 6">
              <a:extLst>
                <a:ext uri="{FF2B5EF4-FFF2-40B4-BE49-F238E27FC236}">
                  <a16:creationId xmlns:a16="http://schemas.microsoft.com/office/drawing/2014/main" id="{08DECA22-3AEC-E642-BFB3-F3A24B74C7DB}"/>
                </a:ext>
              </a:extLst>
            </p:cNvPr>
            <p:cNvGrpSpPr/>
            <p:nvPr/>
          </p:nvGrpSpPr>
          <p:grpSpPr>
            <a:xfrm>
              <a:off x="5576296" y="2515220"/>
              <a:ext cx="2578478" cy="1075268"/>
              <a:chOff x="5402883" y="2465515"/>
              <a:chExt cx="2578478" cy="1075268"/>
            </a:xfrm>
          </p:grpSpPr>
          <p:grpSp>
            <p:nvGrpSpPr>
              <p:cNvPr id="130" name="Group 129">
                <a:extLst>
                  <a:ext uri="{FF2B5EF4-FFF2-40B4-BE49-F238E27FC236}">
                    <a16:creationId xmlns:a16="http://schemas.microsoft.com/office/drawing/2014/main" id="{EA61D657-8532-574C-BE10-BF14AE8A43F2}"/>
                  </a:ext>
                </a:extLst>
              </p:cNvPr>
              <p:cNvGrpSpPr/>
              <p:nvPr/>
            </p:nvGrpSpPr>
            <p:grpSpPr>
              <a:xfrm rot="3065631">
                <a:off x="5875821" y="2516705"/>
                <a:ext cx="136080" cy="1081955"/>
                <a:chOff x="7286854" y="978815"/>
                <a:chExt cx="136080" cy="1081955"/>
              </a:xfrm>
            </p:grpSpPr>
            <p:sp>
              <p:nvSpPr>
                <p:cNvPr id="144" name="Oval 143">
                  <a:extLst>
                    <a:ext uri="{FF2B5EF4-FFF2-40B4-BE49-F238E27FC236}">
                      <a16:creationId xmlns:a16="http://schemas.microsoft.com/office/drawing/2014/main" id="{8BADAEC5-0058-5547-8C7B-E01E0490DC8F}"/>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5" name="Oval 144">
                  <a:extLst>
                    <a:ext uri="{FF2B5EF4-FFF2-40B4-BE49-F238E27FC236}">
                      <a16:creationId xmlns:a16="http://schemas.microsoft.com/office/drawing/2014/main" id="{67761EBA-2C8E-314A-841F-48252FF69327}"/>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6" name="Oval 145">
                  <a:extLst>
                    <a:ext uri="{FF2B5EF4-FFF2-40B4-BE49-F238E27FC236}">
                      <a16:creationId xmlns:a16="http://schemas.microsoft.com/office/drawing/2014/main" id="{4F462819-58CD-7249-9218-B52C37F4BEB7}"/>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7" name="Oval 146">
                  <a:extLst>
                    <a:ext uri="{FF2B5EF4-FFF2-40B4-BE49-F238E27FC236}">
                      <a16:creationId xmlns:a16="http://schemas.microsoft.com/office/drawing/2014/main" id="{41FCD941-5C7D-7D41-BF47-1AD5149D0AFA}"/>
                    </a:ext>
                  </a:extLst>
                </p:cNvPr>
                <p:cNvSpPr/>
                <p:nvPr/>
              </p:nvSpPr>
              <p:spPr>
                <a:xfrm>
                  <a:off x="7286854" y="97881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31" name="Group 130">
                <a:extLst>
                  <a:ext uri="{FF2B5EF4-FFF2-40B4-BE49-F238E27FC236}">
                    <a16:creationId xmlns:a16="http://schemas.microsoft.com/office/drawing/2014/main" id="{1A2DF303-F7E5-BF43-9039-9D2A81498EDE}"/>
                  </a:ext>
                </a:extLst>
              </p:cNvPr>
              <p:cNvGrpSpPr/>
              <p:nvPr/>
            </p:nvGrpSpPr>
            <p:grpSpPr>
              <a:xfrm rot="1537014">
                <a:off x="6545125" y="2642124"/>
                <a:ext cx="136080" cy="768854"/>
                <a:chOff x="7286854" y="1291916"/>
                <a:chExt cx="136080" cy="768854"/>
              </a:xfrm>
            </p:grpSpPr>
            <p:sp>
              <p:nvSpPr>
                <p:cNvPr id="141" name="Oval 140">
                  <a:extLst>
                    <a:ext uri="{FF2B5EF4-FFF2-40B4-BE49-F238E27FC236}">
                      <a16:creationId xmlns:a16="http://schemas.microsoft.com/office/drawing/2014/main" id="{342490D9-C9F6-7245-B6DC-42DF0238EBC6}"/>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2" name="Oval 141">
                  <a:extLst>
                    <a:ext uri="{FF2B5EF4-FFF2-40B4-BE49-F238E27FC236}">
                      <a16:creationId xmlns:a16="http://schemas.microsoft.com/office/drawing/2014/main" id="{E95B8E3C-3016-6B45-92D9-156039A04219}"/>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3" name="Oval 142">
                  <a:extLst>
                    <a:ext uri="{FF2B5EF4-FFF2-40B4-BE49-F238E27FC236}">
                      <a16:creationId xmlns:a16="http://schemas.microsoft.com/office/drawing/2014/main" id="{0CF2B374-F76D-BF45-B5B2-EC5D163D3F5C}"/>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32" name="Group 131">
                <a:extLst>
                  <a:ext uri="{FF2B5EF4-FFF2-40B4-BE49-F238E27FC236}">
                    <a16:creationId xmlns:a16="http://schemas.microsoft.com/office/drawing/2014/main" id="{3E833A0C-9C84-684A-8B5C-12DEADA275C0}"/>
                  </a:ext>
                </a:extLst>
              </p:cNvPr>
              <p:cNvGrpSpPr/>
              <p:nvPr/>
            </p:nvGrpSpPr>
            <p:grpSpPr>
              <a:xfrm rot="20662308">
                <a:off x="7207806" y="2657275"/>
                <a:ext cx="136080" cy="768854"/>
                <a:chOff x="7286854" y="1291916"/>
                <a:chExt cx="136080" cy="768854"/>
              </a:xfrm>
            </p:grpSpPr>
            <p:sp>
              <p:nvSpPr>
                <p:cNvPr id="138" name="Oval 137">
                  <a:extLst>
                    <a:ext uri="{FF2B5EF4-FFF2-40B4-BE49-F238E27FC236}">
                      <a16:creationId xmlns:a16="http://schemas.microsoft.com/office/drawing/2014/main" id="{A7A7FBDF-C46C-3B43-A40D-D9423AEA9014}"/>
                    </a:ext>
                  </a:extLst>
                </p:cNvPr>
                <p:cNvSpPr/>
                <p:nvPr/>
              </p:nvSpPr>
              <p:spPr>
                <a:xfrm>
                  <a:off x="7286854" y="1291916"/>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9" name="Oval 138">
                  <a:extLst>
                    <a:ext uri="{FF2B5EF4-FFF2-40B4-BE49-F238E27FC236}">
                      <a16:creationId xmlns:a16="http://schemas.microsoft.com/office/drawing/2014/main" id="{91F2C448-F81D-5D4C-BE35-3BA948BCB79B}"/>
                    </a:ext>
                  </a:extLst>
                </p:cNvPr>
                <p:cNvSpPr/>
                <p:nvPr/>
              </p:nvSpPr>
              <p:spPr>
                <a:xfrm>
                  <a:off x="7286854" y="1611705"/>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0" name="Oval 139">
                  <a:extLst>
                    <a:ext uri="{FF2B5EF4-FFF2-40B4-BE49-F238E27FC236}">
                      <a16:creationId xmlns:a16="http://schemas.microsoft.com/office/drawing/2014/main" id="{7F031B7E-48CD-B940-8551-9FEE78936FAE}"/>
                    </a:ext>
                  </a:extLst>
                </p:cNvPr>
                <p:cNvSpPr/>
                <p:nvPr/>
              </p:nvSpPr>
              <p:spPr>
                <a:xfrm>
                  <a:off x="7286854" y="193149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33" name="Group 132">
                <a:extLst>
                  <a:ext uri="{FF2B5EF4-FFF2-40B4-BE49-F238E27FC236}">
                    <a16:creationId xmlns:a16="http://schemas.microsoft.com/office/drawing/2014/main" id="{25A69545-EA24-F447-880B-95F2F63928E6}"/>
                  </a:ext>
                </a:extLst>
              </p:cNvPr>
              <p:cNvGrpSpPr/>
              <p:nvPr/>
            </p:nvGrpSpPr>
            <p:grpSpPr>
              <a:xfrm rot="19073522">
                <a:off x="7845281" y="2465515"/>
                <a:ext cx="136080" cy="1075268"/>
                <a:chOff x="7286854" y="825607"/>
                <a:chExt cx="136080" cy="1075268"/>
              </a:xfrm>
            </p:grpSpPr>
            <p:sp>
              <p:nvSpPr>
                <p:cNvPr id="134" name="Oval 133">
                  <a:extLst>
                    <a:ext uri="{FF2B5EF4-FFF2-40B4-BE49-F238E27FC236}">
                      <a16:creationId xmlns:a16="http://schemas.microsoft.com/office/drawing/2014/main" id="{961B5E8B-6792-A94F-AE80-C08BD1A76FB5}"/>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5" name="Oval 134">
                  <a:extLst>
                    <a:ext uri="{FF2B5EF4-FFF2-40B4-BE49-F238E27FC236}">
                      <a16:creationId xmlns:a16="http://schemas.microsoft.com/office/drawing/2014/main" id="{3FCB5A4B-C568-EF49-962C-4AE791EE6B96}"/>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6" name="Oval 135">
                  <a:extLst>
                    <a:ext uri="{FF2B5EF4-FFF2-40B4-BE49-F238E27FC236}">
                      <a16:creationId xmlns:a16="http://schemas.microsoft.com/office/drawing/2014/main" id="{F65F182F-8F60-8843-BE7E-A25AD86555CE}"/>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Oval 136">
                  <a:extLst>
                    <a:ext uri="{FF2B5EF4-FFF2-40B4-BE49-F238E27FC236}">
                      <a16:creationId xmlns:a16="http://schemas.microsoft.com/office/drawing/2014/main" id="{5CEB4C0D-BF02-4240-BFCE-C5F05E6C3C66}"/>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56" name="Group 55">
              <a:extLst>
                <a:ext uri="{FF2B5EF4-FFF2-40B4-BE49-F238E27FC236}">
                  <a16:creationId xmlns:a16="http://schemas.microsoft.com/office/drawing/2014/main" id="{91C8B7BE-43AB-3749-85A7-171BE8E21679}"/>
                </a:ext>
              </a:extLst>
            </p:cNvPr>
            <p:cNvGrpSpPr/>
            <p:nvPr/>
          </p:nvGrpSpPr>
          <p:grpSpPr>
            <a:xfrm>
              <a:off x="3751747" y="1102076"/>
              <a:ext cx="1484199" cy="1278938"/>
              <a:chOff x="3751747" y="1102076"/>
              <a:chExt cx="1484199" cy="1278938"/>
            </a:xfrm>
          </p:grpSpPr>
          <p:pic>
            <p:nvPicPr>
              <p:cNvPr id="210" name="Graphic 29">
                <a:extLst>
                  <a:ext uri="{FF2B5EF4-FFF2-40B4-BE49-F238E27FC236}">
                    <a16:creationId xmlns:a16="http://schemas.microsoft.com/office/drawing/2014/main" id="{6E124A23-E53D-5942-8077-3E04F870E88F}"/>
                  </a:ext>
                </a:extLst>
              </p:cNvPr>
              <p:cNvPicPr>
                <a:picLocks noChangeAspect="1"/>
              </p:cNvPicPr>
              <p:nvPr/>
            </p:nvPicPr>
            <p:blipFill>
              <a:blip r:embed="rId5"/>
              <a:stretch>
                <a:fillRect/>
              </a:stretch>
            </p:blipFill>
            <p:spPr>
              <a:xfrm>
                <a:off x="4240215" y="1669814"/>
                <a:ext cx="711200" cy="711200"/>
              </a:xfrm>
              <a:prstGeom prst="rect">
                <a:avLst/>
              </a:prstGeom>
            </p:spPr>
          </p:pic>
          <p:sp>
            <p:nvSpPr>
              <p:cNvPr id="211" name="TextBox 210">
                <a:extLst>
                  <a:ext uri="{FF2B5EF4-FFF2-40B4-BE49-F238E27FC236}">
                    <a16:creationId xmlns:a16="http://schemas.microsoft.com/office/drawing/2014/main" id="{6A89118B-BA51-B74E-8A59-27F32DB22825}"/>
                  </a:ext>
                </a:extLst>
              </p:cNvPr>
              <p:cNvSpPr txBox="1"/>
              <p:nvPr/>
            </p:nvSpPr>
            <p:spPr>
              <a:xfrm>
                <a:off x="3920504" y="1362062"/>
                <a:ext cx="1305579" cy="378565"/>
              </a:xfrm>
              <a:prstGeom prst="rect">
                <a:avLst/>
              </a:prstGeom>
              <a:noFill/>
            </p:spPr>
            <p:txBody>
              <a:bodyPr wrap="square" lIns="114300" tIns="91440" rIns="114300" bIns="91440" rtlCol="0">
                <a:spAutoFit/>
              </a:bodyPr>
              <a:lstStyle/>
              <a:p>
                <a:pPr algn="ctr">
                  <a:lnSpc>
                    <a:spcPct val="90000"/>
                  </a:lnSpc>
                  <a:spcAft>
                    <a:spcPts val="1125"/>
                  </a:spcAft>
                </a:pPr>
                <a:r>
                  <a:rPr 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Glue</a:t>
                </a:r>
              </a:p>
            </p:txBody>
          </p:sp>
          <p:sp>
            <p:nvSpPr>
              <p:cNvPr id="212" name="TextBox 211">
                <a:extLst>
                  <a:ext uri="{FF2B5EF4-FFF2-40B4-BE49-F238E27FC236}">
                    <a16:creationId xmlns:a16="http://schemas.microsoft.com/office/drawing/2014/main" id="{B0ED3EB1-F8CB-6347-9F70-6C6D904CE35E}"/>
                  </a:ext>
                </a:extLst>
              </p:cNvPr>
              <p:cNvSpPr txBox="1"/>
              <p:nvPr/>
            </p:nvSpPr>
            <p:spPr>
              <a:xfrm>
                <a:off x="3751747" y="1102076"/>
                <a:ext cx="1484199" cy="433965"/>
              </a:xfrm>
              <a:prstGeom prst="rect">
                <a:avLst/>
              </a:prstGeom>
              <a:noFill/>
            </p:spPr>
            <p:txBody>
              <a:bodyPr wrap="square" lIns="114300" tIns="91440" rIns="114300" bIns="91440" rtlCol="0">
                <a:spAutoFit/>
              </a:bodyPr>
              <a:lstStyle/>
              <a:p>
                <a:pPr algn="ctr">
                  <a:lnSpc>
                    <a:spcPct val="90000"/>
                  </a:lnSpc>
                  <a:spcAft>
                    <a:spcPts val="1125"/>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Daily Load</a:t>
                </a:r>
                <a:endParaRPr lang="en-US" sz="1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pic>
        <p:nvPicPr>
          <p:cNvPr id="9" name="Picture 8">
            <a:extLst>
              <a:ext uri="{FF2B5EF4-FFF2-40B4-BE49-F238E27FC236}">
                <a16:creationId xmlns:a16="http://schemas.microsoft.com/office/drawing/2014/main" id="{65E3FD1A-F82D-864A-B768-F82F9F833769}"/>
              </a:ext>
            </a:extLst>
          </p:cNvPr>
          <p:cNvPicPr>
            <a:picLocks noChangeAspect="1"/>
          </p:cNvPicPr>
          <p:nvPr/>
        </p:nvPicPr>
        <p:blipFill>
          <a:blip r:embed="rId6"/>
          <a:stretch>
            <a:fillRect/>
          </a:stretch>
        </p:blipFill>
        <p:spPr>
          <a:xfrm>
            <a:off x="7836507" y="384504"/>
            <a:ext cx="1199570" cy="1199570"/>
          </a:xfrm>
          <a:prstGeom prst="rect">
            <a:avLst/>
          </a:prstGeom>
        </p:spPr>
      </p:pic>
    </p:spTree>
    <p:extLst>
      <p:ext uri="{BB962C8B-B14F-4D97-AF65-F5344CB8AC3E}">
        <p14:creationId xmlns:p14="http://schemas.microsoft.com/office/powerpoint/2010/main" val="329584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ext Placeholder 3"/>
          <p:cNvSpPr>
            <a:spLocks noGrp="1"/>
          </p:cNvSpPr>
          <p:nvPr>
            <p:ph type="body" sz="quarter" idx="4294967295"/>
          </p:nvPr>
        </p:nvSpPr>
        <p:spPr>
          <a:xfrm>
            <a:off x="396392" y="2277445"/>
            <a:ext cx="8169109" cy="1844504"/>
          </a:xfrm>
        </p:spPr>
        <p:txBody>
          <a:bodyPr>
            <a:normAutofit/>
          </a:bodyPr>
          <a:lstStyle/>
          <a:p>
            <a:pPr marL="342900" indent="-342900" eaLnBrk="1" hangingPunct="1">
              <a:buFont typeface="Arial" panose="020B0604020202020204" pitchFamily="34" charset="0"/>
              <a:buChar char="•"/>
            </a:pPr>
            <a:r>
              <a:rPr lang="en-US" altLang="en-US" dirty="0">
                <a:latin typeface="Amazon Ember" panose="020B0603020204020204" pitchFamily="34" charset="0"/>
                <a:ea typeface="Amazon Ember" panose="020B0603020204020204" pitchFamily="34" charset="0"/>
                <a:cs typeface="Amazon Ember" panose="020B0603020204020204" pitchFamily="34" charset="0"/>
              </a:rPr>
              <a:t>Distribute low-cardinality write heavy workloads</a:t>
            </a:r>
          </a:p>
          <a:p>
            <a:pPr marL="342900" indent="-342900" eaLnBrk="1" hangingPunct="1">
              <a:buFont typeface="Arial" panose="020B0604020202020204" pitchFamily="34" charset="0"/>
              <a:buChar char="•"/>
            </a:pPr>
            <a:r>
              <a:rPr lang="en-US" altLang="en-US" dirty="0">
                <a:latin typeface="Amazon Ember" panose="020B0603020204020204" pitchFamily="34" charset="0"/>
                <a:ea typeface="Amazon Ember" panose="020B0603020204020204" pitchFamily="34" charset="0"/>
                <a:cs typeface="Amazon Ember" panose="020B0603020204020204" pitchFamily="34" charset="0"/>
              </a:rPr>
              <a:t>Shard a GSI to query across the key space</a:t>
            </a:r>
          </a:p>
          <a:p>
            <a:pPr marL="342900" indent="-342900" eaLnBrk="1" hangingPunct="1">
              <a:buFont typeface="Arial" panose="020B0604020202020204" pitchFamily="34" charset="0"/>
              <a:buChar char="•"/>
            </a:pPr>
            <a:r>
              <a:rPr lang="en-US" altLang="en-US" dirty="0">
                <a:latin typeface="Amazon Ember" panose="020B0603020204020204" pitchFamily="34" charset="0"/>
                <a:ea typeface="Amazon Ember" panose="020B0603020204020204" pitchFamily="34" charset="0"/>
                <a:cs typeface="Amazon Ember" panose="020B0603020204020204" pitchFamily="34" charset="0"/>
              </a:rPr>
              <a:t>Leverage shards to index time-series inserts</a:t>
            </a:r>
          </a:p>
        </p:txBody>
      </p:sp>
      <p:sp>
        <p:nvSpPr>
          <p:cNvPr id="3" name="Title 2">
            <a:extLst>
              <a:ext uri="{FF2B5EF4-FFF2-40B4-BE49-F238E27FC236}">
                <a16:creationId xmlns:a16="http://schemas.microsoft.com/office/drawing/2014/main" id="{755F7BD5-6C08-7649-8CB0-D0BABCB57430}"/>
              </a:ext>
            </a:extLst>
          </p:cNvPr>
          <p:cNvSpPr>
            <a:spLocks noGrp="1"/>
          </p:cNvSpPr>
          <p:nvPr>
            <p:ph type="title"/>
          </p:nvPr>
        </p:nvSpPr>
        <p:spPr>
          <a:xfrm>
            <a:off x="396393" y="1021551"/>
            <a:ext cx="8402661" cy="930105"/>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Artificial </a:t>
            </a:r>
            <a:r>
              <a:rPr lang="en-US" dirty="0" err="1">
                <a:latin typeface="Amazon Ember" panose="020B0603020204020204" pitchFamily="34" charset="0"/>
                <a:ea typeface="Amazon Ember" panose="020B0603020204020204" pitchFamily="34" charset="0"/>
                <a:cs typeface="Amazon Ember" panose="020B0603020204020204" pitchFamily="34" charset="0"/>
              </a:rPr>
              <a:t>Sharding</a:t>
            </a:r>
            <a:r>
              <a:rPr lang="en-US" dirty="0">
                <a:latin typeface="Amazon Ember" panose="020B0603020204020204" pitchFamily="34" charset="0"/>
                <a:ea typeface="Amazon Ember" panose="020B0603020204020204" pitchFamily="34" charset="0"/>
                <a:cs typeface="Amazon Ember" panose="020B0603020204020204" pitchFamily="34" charset="0"/>
              </a:rPr>
              <a:t> Take </a:t>
            </a:r>
            <a:r>
              <a:rPr lang="en-US" dirty="0" err="1">
                <a:latin typeface="Amazon Ember" panose="020B0603020204020204" pitchFamily="34" charset="0"/>
                <a:ea typeface="Amazon Ember" panose="020B0603020204020204" pitchFamily="34" charset="0"/>
                <a:cs typeface="Amazon Ember" panose="020B0603020204020204" pitchFamily="34" charset="0"/>
              </a:rPr>
              <a:t>Aways</a:t>
            </a:r>
            <a:r>
              <a:rPr lang="en-US"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52556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2"/>
          <p:cNvSpPr>
            <a:spLocks noGrp="1"/>
          </p:cNvSpPr>
          <p:nvPr>
            <p:ph type="title"/>
          </p:nvPr>
        </p:nvSpPr>
        <p:spPr/>
        <p:txBody>
          <a:bodyPr/>
          <a:lstStyle/>
          <a:p>
            <a:pPr eaLnBrk="1" hangingPunct="1"/>
            <a:r>
              <a:rPr lang="en-US" altLang="en-US" dirty="0">
                <a:latin typeface="Arial" panose="020B0604020202020204" pitchFamily="34" charset="0"/>
                <a:cs typeface="Arial" panose="020B0604020202020204" pitchFamily="34" charset="0"/>
              </a:rPr>
              <a:t>Read Distribution Skew</a:t>
            </a:r>
          </a:p>
        </p:txBody>
      </p:sp>
      <p:sp>
        <p:nvSpPr>
          <p:cNvPr id="60421" name="Text Placeholder 6"/>
          <p:cNvSpPr>
            <a:spLocks noGrp="1"/>
          </p:cNvSpPr>
          <p:nvPr>
            <p:ph type="body" sz="quarter" idx="4294967295"/>
          </p:nvPr>
        </p:nvSpPr>
        <p:spPr>
          <a:xfrm>
            <a:off x="394153" y="2732456"/>
            <a:ext cx="5143500" cy="914400"/>
          </a:xfrm>
        </p:spPr>
        <p:txBody>
          <a:bodyPr/>
          <a:lstStyle/>
          <a:p>
            <a:pPr eaLnBrk="1" hangingPunct="1"/>
            <a:r>
              <a:rPr lang="en-US" altLang="en-US" dirty="0">
                <a:latin typeface="Arial" panose="020B0604020202020204" pitchFamily="34" charset="0"/>
                <a:cs typeface="Arial" panose="020B0604020202020204" pitchFamily="34" charset="0"/>
              </a:rPr>
              <a:t>Product Catalog: Popular item</a:t>
            </a:r>
          </a:p>
        </p:txBody>
      </p:sp>
    </p:spTree>
    <p:extLst>
      <p:ext uri="{BB962C8B-B14F-4D97-AF65-F5344CB8AC3E}">
        <p14:creationId xmlns:p14="http://schemas.microsoft.com/office/powerpoint/2010/main" val="3736526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ounded Rectangle 87"/>
          <p:cNvSpPr/>
          <p:nvPr/>
        </p:nvSpPr>
        <p:spPr>
          <a:xfrm>
            <a:off x="365125" y="2590800"/>
            <a:ext cx="8413750" cy="165117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276" name="Title 1"/>
          <p:cNvSpPr>
            <a:spLocks noGrp="1"/>
          </p:cNvSpPr>
          <p:nvPr>
            <p:ph type="title"/>
          </p:nvPr>
        </p:nvSpPr>
        <p:spPr>
          <a:xfrm>
            <a:off x="336550" y="114300"/>
            <a:ext cx="8205788" cy="546100"/>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Read distribution imbalance: “popular items”</a:t>
            </a:r>
          </a:p>
        </p:txBody>
      </p:sp>
      <p:grpSp>
        <p:nvGrpSpPr>
          <p:cNvPr id="96281" name="Group 39"/>
          <p:cNvGrpSpPr>
            <a:grpSpLocks/>
          </p:cNvGrpSpPr>
          <p:nvPr/>
        </p:nvGrpSpPr>
        <p:grpSpPr bwMode="auto">
          <a:xfrm>
            <a:off x="4206875" y="785813"/>
            <a:ext cx="730250" cy="911225"/>
            <a:chOff x="4240756" y="622134"/>
            <a:chExt cx="731520" cy="911877"/>
          </a:xfrm>
        </p:grpSpPr>
        <p:pic>
          <p:nvPicPr>
            <p:cNvPr id="96283" name="Picture 40" descr="Use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0756" y="622134"/>
              <a:ext cx="731520" cy="731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284" name="TextBox 58"/>
            <p:cNvSpPr txBox="1">
              <a:spLocks noChangeArrowheads="1"/>
            </p:cNvSpPr>
            <p:nvPr/>
          </p:nvSpPr>
          <p:spPr bwMode="auto">
            <a:xfrm>
              <a:off x="4373387" y="1380123"/>
              <a:ext cx="471738" cy="15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Voters</a:t>
              </a:r>
            </a:p>
          </p:txBody>
        </p:sp>
      </p:grpSp>
      <p:pic>
        <p:nvPicPr>
          <p:cNvPr id="40" name="Graphic 56">
            <a:extLst>
              <a:ext uri="{FF2B5EF4-FFF2-40B4-BE49-F238E27FC236}">
                <a16:creationId xmlns:a16="http://schemas.microsoft.com/office/drawing/2014/main" id="{53A4417B-C80F-AC44-96C6-0B8AA69B470F}"/>
              </a:ext>
            </a:extLst>
          </p:cNvPr>
          <p:cNvPicPr>
            <a:picLocks noChangeAspect="1"/>
          </p:cNvPicPr>
          <p:nvPr/>
        </p:nvPicPr>
        <p:blipFill>
          <a:blip r:embed="rId4"/>
          <a:stretch>
            <a:fillRect/>
          </a:stretch>
        </p:blipFill>
        <p:spPr>
          <a:xfrm>
            <a:off x="472650" y="2336800"/>
            <a:ext cx="469900" cy="469900"/>
          </a:xfrm>
          <a:prstGeom prst="rect">
            <a:avLst/>
          </a:prstGeom>
        </p:spPr>
      </p:pic>
      <p:sp>
        <p:nvSpPr>
          <p:cNvPr id="42" name="Can 41">
            <a:extLst>
              <a:ext uri="{FF2B5EF4-FFF2-40B4-BE49-F238E27FC236}">
                <a16:creationId xmlns:a16="http://schemas.microsoft.com/office/drawing/2014/main" id="{515F6879-3E3F-3942-92FA-8E71257F1B2F}"/>
              </a:ext>
            </a:extLst>
          </p:cNvPr>
          <p:cNvSpPr/>
          <p:nvPr/>
        </p:nvSpPr>
        <p:spPr>
          <a:xfrm>
            <a:off x="672158" y="3079999"/>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Can 42">
            <a:extLst>
              <a:ext uri="{FF2B5EF4-FFF2-40B4-BE49-F238E27FC236}">
                <a16:creationId xmlns:a16="http://schemas.microsoft.com/office/drawing/2014/main" id="{F8729727-AC36-C24F-91D9-803AD2B94FBD}"/>
              </a:ext>
            </a:extLst>
          </p:cNvPr>
          <p:cNvSpPr/>
          <p:nvPr/>
        </p:nvSpPr>
        <p:spPr>
          <a:xfrm>
            <a:off x="1572634" y="3078611"/>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Can 43">
            <a:extLst>
              <a:ext uri="{FF2B5EF4-FFF2-40B4-BE49-F238E27FC236}">
                <a16:creationId xmlns:a16="http://schemas.microsoft.com/office/drawing/2014/main" id="{86909909-B411-F847-BB64-E9725D359274}"/>
              </a:ext>
            </a:extLst>
          </p:cNvPr>
          <p:cNvSpPr/>
          <p:nvPr/>
        </p:nvSpPr>
        <p:spPr>
          <a:xfrm>
            <a:off x="2496083" y="3078611"/>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Can 44">
            <a:extLst>
              <a:ext uri="{FF2B5EF4-FFF2-40B4-BE49-F238E27FC236}">
                <a16:creationId xmlns:a16="http://schemas.microsoft.com/office/drawing/2014/main" id="{4087A1D1-1BDD-CE4E-919F-85A48B6DDC20}"/>
              </a:ext>
            </a:extLst>
          </p:cNvPr>
          <p:cNvSpPr/>
          <p:nvPr/>
        </p:nvSpPr>
        <p:spPr>
          <a:xfrm>
            <a:off x="3419532" y="3078611"/>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Can 45">
            <a:extLst>
              <a:ext uri="{FF2B5EF4-FFF2-40B4-BE49-F238E27FC236}">
                <a16:creationId xmlns:a16="http://schemas.microsoft.com/office/drawing/2014/main" id="{5C056B56-05F6-0D4E-AAE8-1329C0666CA4}"/>
              </a:ext>
            </a:extLst>
          </p:cNvPr>
          <p:cNvSpPr/>
          <p:nvPr/>
        </p:nvSpPr>
        <p:spPr>
          <a:xfrm>
            <a:off x="4339276" y="3091406"/>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Can 46">
            <a:extLst>
              <a:ext uri="{FF2B5EF4-FFF2-40B4-BE49-F238E27FC236}">
                <a16:creationId xmlns:a16="http://schemas.microsoft.com/office/drawing/2014/main" id="{34961F16-EBC4-814B-A4AE-3B6CEE152A3F}"/>
              </a:ext>
            </a:extLst>
          </p:cNvPr>
          <p:cNvSpPr/>
          <p:nvPr/>
        </p:nvSpPr>
        <p:spPr>
          <a:xfrm>
            <a:off x="5265933" y="3077633"/>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Can 49">
            <a:extLst>
              <a:ext uri="{FF2B5EF4-FFF2-40B4-BE49-F238E27FC236}">
                <a16:creationId xmlns:a16="http://schemas.microsoft.com/office/drawing/2014/main" id="{F9DB802A-E6D1-F94A-AED1-5AD73C646B35}"/>
              </a:ext>
            </a:extLst>
          </p:cNvPr>
          <p:cNvSpPr/>
          <p:nvPr/>
        </p:nvSpPr>
        <p:spPr>
          <a:xfrm>
            <a:off x="6182469" y="3076281"/>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Can 50">
            <a:extLst>
              <a:ext uri="{FF2B5EF4-FFF2-40B4-BE49-F238E27FC236}">
                <a16:creationId xmlns:a16="http://schemas.microsoft.com/office/drawing/2014/main" id="{EDA58A4E-752D-1441-B84A-09F80CB6BD07}"/>
              </a:ext>
            </a:extLst>
          </p:cNvPr>
          <p:cNvSpPr/>
          <p:nvPr/>
        </p:nvSpPr>
        <p:spPr>
          <a:xfrm>
            <a:off x="7082945" y="3064674"/>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Can 51">
            <a:extLst>
              <a:ext uri="{FF2B5EF4-FFF2-40B4-BE49-F238E27FC236}">
                <a16:creationId xmlns:a16="http://schemas.microsoft.com/office/drawing/2014/main" id="{BBDF24D9-9AF5-934F-A964-EEF689DD513B}"/>
              </a:ext>
            </a:extLst>
          </p:cNvPr>
          <p:cNvSpPr/>
          <p:nvPr/>
        </p:nvSpPr>
        <p:spPr>
          <a:xfrm>
            <a:off x="7983421" y="3064674"/>
            <a:ext cx="620200" cy="436030"/>
          </a:xfrm>
          <a:prstGeom prst="can">
            <a:avLst/>
          </a:prstGeom>
          <a:gradFill>
            <a:gsLst>
              <a:gs pos="25000">
                <a:srgbClr val="4472C4">
                  <a:lumMod val="3000"/>
                  <a:alpha val="76000"/>
                </a:srgbClr>
              </a:gs>
              <a:gs pos="97000">
                <a:schemeClr val="accent3">
                  <a:lumMod val="75000"/>
                </a:schemeClr>
              </a:gs>
            </a:gsLst>
            <a:path path="circle">
              <a:fillToRect l="100000" t="100000"/>
            </a:path>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 name="Group 1">
            <a:extLst>
              <a:ext uri="{FF2B5EF4-FFF2-40B4-BE49-F238E27FC236}">
                <a16:creationId xmlns:a16="http://schemas.microsoft.com/office/drawing/2014/main" id="{3601A933-189C-304A-B0DE-D9BCDA754580}"/>
              </a:ext>
            </a:extLst>
          </p:cNvPr>
          <p:cNvGrpSpPr/>
          <p:nvPr/>
        </p:nvGrpSpPr>
        <p:grpSpPr>
          <a:xfrm rot="3065631">
            <a:off x="3636875" y="1234100"/>
            <a:ext cx="161567" cy="1075268"/>
            <a:chOff x="7261367" y="825607"/>
            <a:chExt cx="161567" cy="1075268"/>
          </a:xfrm>
        </p:grpSpPr>
        <p:sp>
          <p:nvSpPr>
            <p:cNvPr id="53" name="Oval 52">
              <a:extLst>
                <a:ext uri="{FF2B5EF4-FFF2-40B4-BE49-F238E27FC236}">
                  <a16:creationId xmlns:a16="http://schemas.microsoft.com/office/drawing/2014/main" id="{FB8BA51C-D08F-E64A-BEBB-3F97F7967944}"/>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Oval 56">
              <a:extLst>
                <a:ext uri="{FF2B5EF4-FFF2-40B4-BE49-F238E27FC236}">
                  <a16:creationId xmlns:a16="http://schemas.microsoft.com/office/drawing/2014/main" id="{9E4A394F-D9A0-5D43-9DEF-E17DE05770D5}"/>
                </a:ext>
              </a:extLst>
            </p:cNvPr>
            <p:cNvSpPr/>
            <p:nvPr/>
          </p:nvSpPr>
          <p:spPr>
            <a:xfrm>
              <a:off x="7261367" y="132840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Oval 61">
              <a:extLst>
                <a:ext uri="{FF2B5EF4-FFF2-40B4-BE49-F238E27FC236}">
                  <a16:creationId xmlns:a16="http://schemas.microsoft.com/office/drawing/2014/main" id="{AF2BE152-4832-2648-A06E-5F1CAEFBEBEB}"/>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3" name="Group 62">
            <a:extLst>
              <a:ext uri="{FF2B5EF4-FFF2-40B4-BE49-F238E27FC236}">
                <a16:creationId xmlns:a16="http://schemas.microsoft.com/office/drawing/2014/main" id="{1150D007-5A2D-864A-87C1-09047630FFB9}"/>
              </a:ext>
            </a:extLst>
          </p:cNvPr>
          <p:cNvGrpSpPr/>
          <p:nvPr/>
        </p:nvGrpSpPr>
        <p:grpSpPr>
          <a:xfrm rot="3063339">
            <a:off x="2578933" y="2177730"/>
            <a:ext cx="166834" cy="900385"/>
            <a:chOff x="7256100" y="1000490"/>
            <a:chExt cx="166834" cy="900385"/>
          </a:xfrm>
        </p:grpSpPr>
        <p:sp>
          <p:nvSpPr>
            <p:cNvPr id="64" name="Oval 63">
              <a:extLst>
                <a:ext uri="{FF2B5EF4-FFF2-40B4-BE49-F238E27FC236}">
                  <a16:creationId xmlns:a16="http://schemas.microsoft.com/office/drawing/2014/main" id="{9E5AC4DA-C3EE-384D-BE8D-4FFE8F13F29A}"/>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Oval 64">
              <a:extLst>
                <a:ext uri="{FF2B5EF4-FFF2-40B4-BE49-F238E27FC236}">
                  <a16:creationId xmlns:a16="http://schemas.microsoft.com/office/drawing/2014/main" id="{CD597E2A-833B-4F4F-B5EB-049CFC94E0FE}"/>
                </a:ext>
              </a:extLst>
            </p:cNvPr>
            <p:cNvSpPr/>
            <p:nvPr/>
          </p:nvSpPr>
          <p:spPr>
            <a:xfrm>
              <a:off x="7256100" y="135257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Oval 70">
              <a:extLst>
                <a:ext uri="{FF2B5EF4-FFF2-40B4-BE49-F238E27FC236}">
                  <a16:creationId xmlns:a16="http://schemas.microsoft.com/office/drawing/2014/main" id="{BC418F70-894F-AC46-8506-BEB31669D548}"/>
                </a:ext>
              </a:extLst>
            </p:cNvPr>
            <p:cNvSpPr/>
            <p:nvPr/>
          </p:nvSpPr>
          <p:spPr>
            <a:xfrm>
              <a:off x="7265069" y="1000490"/>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84" name="Group 83">
            <a:extLst>
              <a:ext uri="{FF2B5EF4-FFF2-40B4-BE49-F238E27FC236}">
                <a16:creationId xmlns:a16="http://schemas.microsoft.com/office/drawing/2014/main" id="{3CB09CC2-1401-D44D-9356-B845909772D4}"/>
              </a:ext>
            </a:extLst>
          </p:cNvPr>
          <p:cNvGrpSpPr/>
          <p:nvPr/>
        </p:nvGrpSpPr>
        <p:grpSpPr>
          <a:xfrm rot="2624167">
            <a:off x="3300479" y="2094822"/>
            <a:ext cx="152163" cy="955727"/>
            <a:chOff x="7270771" y="945148"/>
            <a:chExt cx="152163" cy="955727"/>
          </a:xfrm>
        </p:grpSpPr>
        <p:sp>
          <p:nvSpPr>
            <p:cNvPr id="85" name="Oval 84">
              <a:extLst>
                <a:ext uri="{FF2B5EF4-FFF2-40B4-BE49-F238E27FC236}">
                  <a16:creationId xmlns:a16="http://schemas.microsoft.com/office/drawing/2014/main" id="{29CB505F-7375-0D45-8793-36120EB3CE48}"/>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Oval 85">
              <a:extLst>
                <a:ext uri="{FF2B5EF4-FFF2-40B4-BE49-F238E27FC236}">
                  <a16:creationId xmlns:a16="http://schemas.microsoft.com/office/drawing/2014/main" id="{7485DFDA-E857-1048-8F05-939A9233BD03}"/>
                </a:ext>
              </a:extLst>
            </p:cNvPr>
            <p:cNvSpPr/>
            <p:nvPr/>
          </p:nvSpPr>
          <p:spPr>
            <a:xfrm>
              <a:off x="7270771" y="135965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Oval 88">
              <a:extLst>
                <a:ext uri="{FF2B5EF4-FFF2-40B4-BE49-F238E27FC236}">
                  <a16:creationId xmlns:a16="http://schemas.microsoft.com/office/drawing/2014/main" id="{D0730E3A-A724-7744-A045-BF8F0C8411E4}"/>
                </a:ext>
              </a:extLst>
            </p:cNvPr>
            <p:cNvSpPr/>
            <p:nvPr/>
          </p:nvSpPr>
          <p:spPr>
            <a:xfrm>
              <a:off x="7283479" y="945148"/>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0" name="Group 89">
            <a:extLst>
              <a:ext uri="{FF2B5EF4-FFF2-40B4-BE49-F238E27FC236}">
                <a16:creationId xmlns:a16="http://schemas.microsoft.com/office/drawing/2014/main" id="{5B8B49D9-5DCC-A14A-B204-68D8F9FF1357}"/>
              </a:ext>
            </a:extLst>
          </p:cNvPr>
          <p:cNvGrpSpPr/>
          <p:nvPr/>
        </p:nvGrpSpPr>
        <p:grpSpPr>
          <a:xfrm rot="1765723">
            <a:off x="4014882" y="1850073"/>
            <a:ext cx="145234" cy="1075268"/>
            <a:chOff x="7277700" y="825607"/>
            <a:chExt cx="145234" cy="1075268"/>
          </a:xfrm>
        </p:grpSpPr>
        <p:sp>
          <p:nvSpPr>
            <p:cNvPr id="91" name="Oval 90">
              <a:extLst>
                <a:ext uri="{FF2B5EF4-FFF2-40B4-BE49-F238E27FC236}">
                  <a16:creationId xmlns:a16="http://schemas.microsoft.com/office/drawing/2014/main" id="{1BD1A44A-0437-734E-B847-D3598A5AC813}"/>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Oval 92">
              <a:extLst>
                <a:ext uri="{FF2B5EF4-FFF2-40B4-BE49-F238E27FC236}">
                  <a16:creationId xmlns:a16="http://schemas.microsoft.com/office/drawing/2014/main" id="{168F3CFE-7F76-A24B-8523-00DB826E80FE}"/>
                </a:ext>
              </a:extLst>
            </p:cNvPr>
            <p:cNvSpPr/>
            <p:nvPr/>
          </p:nvSpPr>
          <p:spPr>
            <a:xfrm>
              <a:off x="7277700" y="130685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Oval 93">
              <a:extLst>
                <a:ext uri="{FF2B5EF4-FFF2-40B4-BE49-F238E27FC236}">
                  <a16:creationId xmlns:a16="http://schemas.microsoft.com/office/drawing/2014/main" id="{8E7F2319-7204-E848-BBCC-EE0250C78132}"/>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6" name="Group 95">
            <a:extLst>
              <a:ext uri="{FF2B5EF4-FFF2-40B4-BE49-F238E27FC236}">
                <a16:creationId xmlns:a16="http://schemas.microsoft.com/office/drawing/2014/main" id="{636DAC60-5B9C-CF4F-8A11-24F554B6024C}"/>
              </a:ext>
            </a:extLst>
          </p:cNvPr>
          <p:cNvGrpSpPr/>
          <p:nvPr/>
        </p:nvGrpSpPr>
        <p:grpSpPr>
          <a:xfrm>
            <a:off x="4549271" y="2194174"/>
            <a:ext cx="136080" cy="768853"/>
            <a:chOff x="7286854" y="1132022"/>
            <a:chExt cx="136080" cy="768853"/>
          </a:xfrm>
        </p:grpSpPr>
        <p:sp>
          <p:nvSpPr>
            <p:cNvPr id="97" name="Oval 96">
              <a:extLst>
                <a:ext uri="{FF2B5EF4-FFF2-40B4-BE49-F238E27FC236}">
                  <a16:creationId xmlns:a16="http://schemas.microsoft.com/office/drawing/2014/main" id="{323EA39F-90BF-EB42-BD8E-79F16C8F846E}"/>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Oval 98">
              <a:extLst>
                <a:ext uri="{FF2B5EF4-FFF2-40B4-BE49-F238E27FC236}">
                  <a16:creationId xmlns:a16="http://schemas.microsoft.com/office/drawing/2014/main" id="{AD488ADB-05E7-7F4E-AECE-8BC62B774FBE}"/>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a16="http://schemas.microsoft.com/office/drawing/2014/main" id="{8D33F0B1-E8B3-174E-9EFA-6D92CA80133B}"/>
              </a:ext>
            </a:extLst>
          </p:cNvPr>
          <p:cNvGrpSpPr/>
          <p:nvPr/>
        </p:nvGrpSpPr>
        <p:grpSpPr>
          <a:xfrm rot="19550733">
            <a:off x="5154726" y="2091230"/>
            <a:ext cx="136080" cy="768853"/>
            <a:chOff x="7286854" y="1132022"/>
            <a:chExt cx="136080" cy="768853"/>
          </a:xfrm>
        </p:grpSpPr>
        <p:sp>
          <p:nvSpPr>
            <p:cNvPr id="102" name="Oval 101">
              <a:extLst>
                <a:ext uri="{FF2B5EF4-FFF2-40B4-BE49-F238E27FC236}">
                  <a16:creationId xmlns:a16="http://schemas.microsoft.com/office/drawing/2014/main" id="{7BC1BB9B-FC16-1C44-95D6-41339F13CE57}"/>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Oval 103">
              <a:extLst>
                <a:ext uri="{FF2B5EF4-FFF2-40B4-BE49-F238E27FC236}">
                  <a16:creationId xmlns:a16="http://schemas.microsoft.com/office/drawing/2014/main" id="{B408BC18-249D-8C4C-88B3-32EA66D6AE20}"/>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6" name="Group 105">
            <a:extLst>
              <a:ext uri="{FF2B5EF4-FFF2-40B4-BE49-F238E27FC236}">
                <a16:creationId xmlns:a16="http://schemas.microsoft.com/office/drawing/2014/main" id="{0596C666-DB01-8540-A2EC-4DE0DF7EF02B}"/>
              </a:ext>
            </a:extLst>
          </p:cNvPr>
          <p:cNvGrpSpPr/>
          <p:nvPr/>
        </p:nvGrpSpPr>
        <p:grpSpPr>
          <a:xfrm rot="18768936">
            <a:off x="6073802" y="2263539"/>
            <a:ext cx="136080" cy="768853"/>
            <a:chOff x="7286854" y="1132022"/>
            <a:chExt cx="136080" cy="768853"/>
          </a:xfrm>
        </p:grpSpPr>
        <p:sp>
          <p:nvSpPr>
            <p:cNvPr id="107" name="Oval 106">
              <a:extLst>
                <a:ext uri="{FF2B5EF4-FFF2-40B4-BE49-F238E27FC236}">
                  <a16:creationId xmlns:a16="http://schemas.microsoft.com/office/drawing/2014/main" id="{D6B62204-0483-B345-9D5D-246087A839F5}"/>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Oval 108">
              <a:extLst>
                <a:ext uri="{FF2B5EF4-FFF2-40B4-BE49-F238E27FC236}">
                  <a16:creationId xmlns:a16="http://schemas.microsoft.com/office/drawing/2014/main" id="{4A22990E-3AB2-C642-A5AC-611F3527AA88}"/>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1" name="Group 110">
            <a:extLst>
              <a:ext uri="{FF2B5EF4-FFF2-40B4-BE49-F238E27FC236}">
                <a16:creationId xmlns:a16="http://schemas.microsoft.com/office/drawing/2014/main" id="{AF7D904F-CB56-B047-9C51-B7C86C394FFF}"/>
              </a:ext>
            </a:extLst>
          </p:cNvPr>
          <p:cNvGrpSpPr/>
          <p:nvPr/>
        </p:nvGrpSpPr>
        <p:grpSpPr>
          <a:xfrm rot="18768936">
            <a:off x="5144858" y="1423229"/>
            <a:ext cx="136080" cy="755480"/>
            <a:chOff x="7286854" y="825607"/>
            <a:chExt cx="136080" cy="755480"/>
          </a:xfrm>
        </p:grpSpPr>
        <p:sp>
          <p:nvSpPr>
            <p:cNvPr id="113" name="Oval 112">
              <a:extLst>
                <a:ext uri="{FF2B5EF4-FFF2-40B4-BE49-F238E27FC236}">
                  <a16:creationId xmlns:a16="http://schemas.microsoft.com/office/drawing/2014/main" id="{E831BA36-AD5C-9B4D-A009-07E126DD2B69}"/>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Oval 114">
              <a:extLst>
                <a:ext uri="{FF2B5EF4-FFF2-40B4-BE49-F238E27FC236}">
                  <a16:creationId xmlns:a16="http://schemas.microsoft.com/office/drawing/2014/main" id="{75B24291-734F-1547-93B2-EA9849B8663D}"/>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 name="Group 2">
            <a:extLst>
              <a:ext uri="{FF2B5EF4-FFF2-40B4-BE49-F238E27FC236}">
                <a16:creationId xmlns:a16="http://schemas.microsoft.com/office/drawing/2014/main" id="{80EDEC0C-1979-7149-90EC-CDD1B619F3B7}"/>
              </a:ext>
            </a:extLst>
          </p:cNvPr>
          <p:cNvGrpSpPr/>
          <p:nvPr/>
        </p:nvGrpSpPr>
        <p:grpSpPr>
          <a:xfrm>
            <a:off x="5699531" y="1579812"/>
            <a:ext cx="1611317" cy="1044092"/>
            <a:chOff x="5757307" y="1530308"/>
            <a:chExt cx="1611317" cy="1044092"/>
          </a:xfrm>
        </p:grpSpPr>
        <p:grpSp>
          <p:nvGrpSpPr>
            <p:cNvPr id="117" name="Group 116">
              <a:extLst>
                <a:ext uri="{FF2B5EF4-FFF2-40B4-BE49-F238E27FC236}">
                  <a16:creationId xmlns:a16="http://schemas.microsoft.com/office/drawing/2014/main" id="{7BC3ECFC-4224-D443-9B0C-4E07F8FFA29D}"/>
                </a:ext>
              </a:extLst>
            </p:cNvPr>
            <p:cNvGrpSpPr/>
            <p:nvPr/>
          </p:nvGrpSpPr>
          <p:grpSpPr>
            <a:xfrm rot="18768936">
              <a:off x="6672370" y="1878146"/>
              <a:ext cx="174084" cy="1218424"/>
              <a:chOff x="7248850" y="682451"/>
              <a:chExt cx="174084" cy="1218424"/>
            </a:xfrm>
          </p:grpSpPr>
          <p:sp>
            <p:nvSpPr>
              <p:cNvPr id="118" name="Oval 117">
                <a:extLst>
                  <a:ext uri="{FF2B5EF4-FFF2-40B4-BE49-F238E27FC236}">
                    <a16:creationId xmlns:a16="http://schemas.microsoft.com/office/drawing/2014/main" id="{7FBC6D86-5451-D643-B0D8-0DFAFB306EEF}"/>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Oval 119">
                <a:extLst>
                  <a:ext uri="{FF2B5EF4-FFF2-40B4-BE49-F238E27FC236}">
                    <a16:creationId xmlns:a16="http://schemas.microsoft.com/office/drawing/2014/main" id="{FCEF3D88-0300-964A-8B9C-5B3D5E419C4C}"/>
                  </a:ext>
                </a:extLst>
              </p:cNvPr>
              <p:cNvSpPr/>
              <p:nvPr/>
            </p:nvSpPr>
            <p:spPr>
              <a:xfrm>
                <a:off x="7248850" y="68245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25" name="Oval 124">
              <a:extLst>
                <a:ext uri="{FF2B5EF4-FFF2-40B4-BE49-F238E27FC236}">
                  <a16:creationId xmlns:a16="http://schemas.microsoft.com/office/drawing/2014/main" id="{60CF7FAC-8840-4F4D-BA79-B34E5321B16A}"/>
                </a:ext>
              </a:extLst>
            </p:cNvPr>
            <p:cNvSpPr/>
            <p:nvPr/>
          </p:nvSpPr>
          <p:spPr>
            <a:xfrm rot="18768936">
              <a:off x="5753905" y="1533710"/>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28" name="Oval 127">
            <a:extLst>
              <a:ext uri="{FF2B5EF4-FFF2-40B4-BE49-F238E27FC236}">
                <a16:creationId xmlns:a16="http://schemas.microsoft.com/office/drawing/2014/main" id="{68D89379-AB46-9940-B5D3-6FA348730806}"/>
              </a:ext>
            </a:extLst>
          </p:cNvPr>
          <p:cNvSpPr/>
          <p:nvPr/>
        </p:nvSpPr>
        <p:spPr>
          <a:xfrm rot="18768936">
            <a:off x="5223540" y="118832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35" name="Group 134">
            <a:extLst>
              <a:ext uri="{FF2B5EF4-FFF2-40B4-BE49-F238E27FC236}">
                <a16:creationId xmlns:a16="http://schemas.microsoft.com/office/drawing/2014/main" id="{3AA10C00-1264-9A4C-AF21-8B876A7FD874}"/>
              </a:ext>
            </a:extLst>
          </p:cNvPr>
          <p:cNvGrpSpPr/>
          <p:nvPr/>
        </p:nvGrpSpPr>
        <p:grpSpPr>
          <a:xfrm rot="20988780">
            <a:off x="6824041" y="1949600"/>
            <a:ext cx="1019779" cy="955671"/>
            <a:chOff x="5982076" y="1738561"/>
            <a:chExt cx="1019779" cy="955671"/>
          </a:xfrm>
        </p:grpSpPr>
        <p:sp>
          <p:nvSpPr>
            <p:cNvPr id="142" name="Oval 141">
              <a:extLst>
                <a:ext uri="{FF2B5EF4-FFF2-40B4-BE49-F238E27FC236}">
                  <a16:creationId xmlns:a16="http://schemas.microsoft.com/office/drawing/2014/main" id="{E0FD1CE2-DCE5-8A4E-8BBB-EF3C4EBE4E91}"/>
                </a:ext>
              </a:extLst>
            </p:cNvPr>
            <p:cNvSpPr/>
            <p:nvPr/>
          </p:nvSpPr>
          <p:spPr>
            <a:xfrm rot="18768936">
              <a:off x="6869177" y="256155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9" name="Oval 138">
              <a:extLst>
                <a:ext uri="{FF2B5EF4-FFF2-40B4-BE49-F238E27FC236}">
                  <a16:creationId xmlns:a16="http://schemas.microsoft.com/office/drawing/2014/main" id="{2F65430E-7150-4842-B262-DB3303E38C36}"/>
                </a:ext>
              </a:extLst>
            </p:cNvPr>
            <p:cNvSpPr/>
            <p:nvPr/>
          </p:nvSpPr>
          <p:spPr>
            <a:xfrm rot="18768936">
              <a:off x="5978674" y="1741963"/>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5" name="Group 154">
            <a:extLst>
              <a:ext uri="{FF2B5EF4-FFF2-40B4-BE49-F238E27FC236}">
                <a16:creationId xmlns:a16="http://schemas.microsoft.com/office/drawing/2014/main" id="{E5C619D4-2EAE-7748-9C5C-2FBEC345C1A3}"/>
              </a:ext>
            </a:extLst>
          </p:cNvPr>
          <p:cNvGrpSpPr/>
          <p:nvPr/>
        </p:nvGrpSpPr>
        <p:grpSpPr>
          <a:xfrm rot="6184183">
            <a:off x="1285503" y="2075042"/>
            <a:ext cx="1688587" cy="847001"/>
            <a:chOff x="5673879" y="1743105"/>
            <a:chExt cx="1688587" cy="847001"/>
          </a:xfrm>
        </p:grpSpPr>
        <p:grpSp>
          <p:nvGrpSpPr>
            <p:cNvPr id="156" name="Group 155">
              <a:extLst>
                <a:ext uri="{FF2B5EF4-FFF2-40B4-BE49-F238E27FC236}">
                  <a16:creationId xmlns:a16="http://schemas.microsoft.com/office/drawing/2014/main" id="{A2AF0D93-CEBC-804C-AB6D-7A57DC04FC9F}"/>
                </a:ext>
              </a:extLst>
            </p:cNvPr>
            <p:cNvGrpSpPr/>
            <p:nvPr/>
          </p:nvGrpSpPr>
          <p:grpSpPr>
            <a:xfrm rot="18768936">
              <a:off x="6756792" y="1984432"/>
              <a:ext cx="136080" cy="1075268"/>
              <a:chOff x="7286854" y="825607"/>
              <a:chExt cx="136080" cy="1075268"/>
            </a:xfrm>
          </p:grpSpPr>
          <p:sp>
            <p:nvSpPr>
              <p:cNvPr id="161" name="Oval 160">
                <a:extLst>
                  <a:ext uri="{FF2B5EF4-FFF2-40B4-BE49-F238E27FC236}">
                    <a16:creationId xmlns:a16="http://schemas.microsoft.com/office/drawing/2014/main" id="{054A8A24-1100-FF45-98DC-AD29150B07AB}"/>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2" name="Oval 161">
                <a:extLst>
                  <a:ext uri="{FF2B5EF4-FFF2-40B4-BE49-F238E27FC236}">
                    <a16:creationId xmlns:a16="http://schemas.microsoft.com/office/drawing/2014/main" id="{B503C829-EE61-CD43-B9CE-068EB4E5FF7E}"/>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3" name="Oval 162">
                <a:extLst>
                  <a:ext uri="{FF2B5EF4-FFF2-40B4-BE49-F238E27FC236}">
                    <a16:creationId xmlns:a16="http://schemas.microsoft.com/office/drawing/2014/main" id="{931305F1-5240-5748-ACE9-EB359D4B62C2}"/>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4" name="Oval 163">
                <a:extLst>
                  <a:ext uri="{FF2B5EF4-FFF2-40B4-BE49-F238E27FC236}">
                    <a16:creationId xmlns:a16="http://schemas.microsoft.com/office/drawing/2014/main" id="{0D362B44-64D3-E446-B00C-0507879DD792}"/>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7" name="Group 156">
              <a:extLst>
                <a:ext uri="{FF2B5EF4-FFF2-40B4-BE49-F238E27FC236}">
                  <a16:creationId xmlns:a16="http://schemas.microsoft.com/office/drawing/2014/main" id="{B9A1283C-C11B-FC49-B5BF-92B109170CB0}"/>
                </a:ext>
              </a:extLst>
            </p:cNvPr>
            <p:cNvGrpSpPr/>
            <p:nvPr/>
          </p:nvGrpSpPr>
          <p:grpSpPr>
            <a:xfrm rot="18768936">
              <a:off x="5983579" y="1433405"/>
              <a:ext cx="136080" cy="755480"/>
              <a:chOff x="7286854" y="825607"/>
              <a:chExt cx="136080" cy="755480"/>
            </a:xfrm>
          </p:grpSpPr>
          <p:sp>
            <p:nvSpPr>
              <p:cNvPr id="158" name="Oval 157">
                <a:extLst>
                  <a:ext uri="{FF2B5EF4-FFF2-40B4-BE49-F238E27FC236}">
                    <a16:creationId xmlns:a16="http://schemas.microsoft.com/office/drawing/2014/main" id="{5522EF37-92A1-4F41-B428-A37163CE6C3F}"/>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9" name="Oval 158">
                <a:extLst>
                  <a:ext uri="{FF2B5EF4-FFF2-40B4-BE49-F238E27FC236}">
                    <a16:creationId xmlns:a16="http://schemas.microsoft.com/office/drawing/2014/main" id="{BE279037-FE26-BD46-8136-51B5977D3C91}"/>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0" name="Oval 159">
                <a:extLst>
                  <a:ext uri="{FF2B5EF4-FFF2-40B4-BE49-F238E27FC236}">
                    <a16:creationId xmlns:a16="http://schemas.microsoft.com/office/drawing/2014/main" id="{EF5A46D7-7D07-BF4F-B9B0-47ACEA761325}"/>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65" name="Group 164">
            <a:extLst>
              <a:ext uri="{FF2B5EF4-FFF2-40B4-BE49-F238E27FC236}">
                <a16:creationId xmlns:a16="http://schemas.microsoft.com/office/drawing/2014/main" id="{32FCABCE-0144-B342-8C65-33559E63B78A}"/>
              </a:ext>
            </a:extLst>
          </p:cNvPr>
          <p:cNvGrpSpPr/>
          <p:nvPr/>
        </p:nvGrpSpPr>
        <p:grpSpPr>
          <a:xfrm rot="6279880">
            <a:off x="3143458" y="1243976"/>
            <a:ext cx="1145810" cy="634204"/>
            <a:chOff x="6216656" y="1955902"/>
            <a:chExt cx="1145810" cy="634204"/>
          </a:xfrm>
        </p:grpSpPr>
        <p:grpSp>
          <p:nvGrpSpPr>
            <p:cNvPr id="166" name="Group 165">
              <a:extLst>
                <a:ext uri="{FF2B5EF4-FFF2-40B4-BE49-F238E27FC236}">
                  <a16:creationId xmlns:a16="http://schemas.microsoft.com/office/drawing/2014/main" id="{05F2E76C-EE20-3240-82B4-EF6B7C56A265}"/>
                </a:ext>
              </a:extLst>
            </p:cNvPr>
            <p:cNvGrpSpPr/>
            <p:nvPr/>
          </p:nvGrpSpPr>
          <p:grpSpPr>
            <a:xfrm rot="18768936">
              <a:off x="6756792" y="1984432"/>
              <a:ext cx="136080" cy="1075268"/>
              <a:chOff x="7286854" y="825607"/>
              <a:chExt cx="136080" cy="1075268"/>
            </a:xfrm>
          </p:grpSpPr>
          <p:sp>
            <p:nvSpPr>
              <p:cNvPr id="171" name="Oval 170">
                <a:extLst>
                  <a:ext uri="{FF2B5EF4-FFF2-40B4-BE49-F238E27FC236}">
                    <a16:creationId xmlns:a16="http://schemas.microsoft.com/office/drawing/2014/main" id="{99DCC484-27D6-0A45-BE3B-99882E89F799}"/>
                  </a:ext>
                </a:extLst>
              </p:cNvPr>
              <p:cNvSpPr/>
              <p:nvPr/>
            </p:nvSpPr>
            <p:spPr>
              <a:xfrm>
                <a:off x="7286854" y="1771599"/>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2" name="Oval 171">
                <a:extLst>
                  <a:ext uri="{FF2B5EF4-FFF2-40B4-BE49-F238E27FC236}">
                    <a16:creationId xmlns:a16="http://schemas.microsoft.com/office/drawing/2014/main" id="{1F435AD9-AD19-9B4B-B1A4-EBC31786B086}"/>
                  </a:ext>
                </a:extLst>
              </p:cNvPr>
              <p:cNvSpPr/>
              <p:nvPr/>
            </p:nvSpPr>
            <p:spPr>
              <a:xfrm>
                <a:off x="7286854" y="1451811"/>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3" name="Oval 172">
                <a:extLst>
                  <a:ext uri="{FF2B5EF4-FFF2-40B4-BE49-F238E27FC236}">
                    <a16:creationId xmlns:a16="http://schemas.microsoft.com/office/drawing/2014/main" id="{54BF7A92-4976-7540-90B2-D4236FF686B5}"/>
                  </a:ext>
                </a:extLst>
              </p:cNvPr>
              <p:cNvSpPr/>
              <p:nvPr/>
            </p:nvSpPr>
            <p:spPr>
              <a:xfrm>
                <a:off x="7286854" y="1132022"/>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4" name="Oval 173">
                <a:extLst>
                  <a:ext uri="{FF2B5EF4-FFF2-40B4-BE49-F238E27FC236}">
                    <a16:creationId xmlns:a16="http://schemas.microsoft.com/office/drawing/2014/main" id="{677A714B-6D93-514B-A17A-99E7957E467E}"/>
                  </a:ext>
                </a:extLst>
              </p:cNvPr>
              <p:cNvSpPr/>
              <p:nvPr/>
            </p:nvSpPr>
            <p:spPr>
              <a:xfrm>
                <a:off x="7286854" y="825607"/>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68" name="Oval 167">
              <a:extLst>
                <a:ext uri="{FF2B5EF4-FFF2-40B4-BE49-F238E27FC236}">
                  <a16:creationId xmlns:a16="http://schemas.microsoft.com/office/drawing/2014/main" id="{09C8E4DB-3456-F44A-8E4C-0517F62DF57D}"/>
                </a:ext>
              </a:extLst>
            </p:cNvPr>
            <p:cNvSpPr/>
            <p:nvPr/>
          </p:nvSpPr>
          <p:spPr>
            <a:xfrm rot="18768936">
              <a:off x="6213254" y="1959304"/>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B31A9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75" name="Oval 174">
            <a:extLst>
              <a:ext uri="{FF2B5EF4-FFF2-40B4-BE49-F238E27FC236}">
                <a16:creationId xmlns:a16="http://schemas.microsoft.com/office/drawing/2014/main" id="{E0E51937-0131-2546-96D3-C264567F356D}"/>
              </a:ext>
            </a:extLst>
          </p:cNvPr>
          <p:cNvSpPr/>
          <p:nvPr/>
        </p:nvSpPr>
        <p:spPr>
          <a:xfrm rot="2624167">
            <a:off x="3955698" y="1884170"/>
            <a:ext cx="136080" cy="129276"/>
          </a:xfrm>
          <a:prstGeom prst="ellipse">
            <a:avLst/>
          </a:prstGeom>
          <a:gradFill flip="none" rotWithShape="1">
            <a:gsLst>
              <a:gs pos="25000">
                <a:srgbClr val="4472C4">
                  <a:lumMod val="3000"/>
                  <a:alpha val="76000"/>
                </a:srgbClr>
              </a:gs>
              <a:gs pos="97000">
                <a:srgbClr val="00A2FF"/>
              </a:gs>
            </a:gsLst>
            <a:path path="circle">
              <a:fillToRect l="100000" t="100000"/>
            </a:path>
            <a:tileRect r="-100000" b="-100000"/>
          </a:gradFill>
          <a:ln w="12700" cap="flat" cmpd="sng" algn="ctr">
            <a:solidFill>
              <a:srgbClr val="00B0F0"/>
            </a:solidFill>
            <a:prstDash val="solid"/>
            <a:miter lim="800000"/>
          </a:ln>
          <a:effectLst/>
        </p:spPr>
        <p:txBody>
          <a:bodyPr rot="0" spcFirstLastPara="0" vertOverflow="overflow" horzOverflow="overflow" vert="horz" wrap="square" lIns="14288" tIns="7144" rIns="14288" bIns="714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75" b="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7" name="TextBox 43">
            <a:extLst>
              <a:ext uri="{FF2B5EF4-FFF2-40B4-BE49-F238E27FC236}">
                <a16:creationId xmlns:a16="http://schemas.microsoft.com/office/drawing/2014/main" id="{4E7F3132-B713-D748-B1AE-099F4DE59769}"/>
              </a:ext>
            </a:extLst>
          </p:cNvPr>
          <p:cNvSpPr txBox="1">
            <a:spLocks noChangeArrowheads="1"/>
          </p:cNvSpPr>
          <p:nvPr/>
        </p:nvSpPr>
        <p:spPr bwMode="auto">
          <a:xfrm>
            <a:off x="306280" y="3933183"/>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Instant Pot</a:t>
            </a:r>
          </a:p>
        </p:txBody>
      </p:sp>
      <p:pic>
        <p:nvPicPr>
          <p:cNvPr id="178" name="Graphic 50">
            <a:extLst>
              <a:ext uri="{FF2B5EF4-FFF2-40B4-BE49-F238E27FC236}">
                <a16:creationId xmlns:a16="http://schemas.microsoft.com/office/drawing/2014/main" id="{4BB94755-3167-B346-BE52-8974A692BDCA}"/>
              </a:ext>
            </a:extLst>
          </p:cNvPr>
          <p:cNvPicPr>
            <a:picLocks noChangeAspect="1"/>
          </p:cNvPicPr>
          <p:nvPr/>
        </p:nvPicPr>
        <p:blipFill>
          <a:blip r:embed="rId5"/>
          <a:stretch>
            <a:fillRect/>
          </a:stretch>
        </p:blipFill>
        <p:spPr>
          <a:xfrm>
            <a:off x="843192" y="3572387"/>
            <a:ext cx="315541" cy="315541"/>
          </a:xfrm>
          <a:prstGeom prst="rect">
            <a:avLst/>
          </a:prstGeom>
        </p:spPr>
      </p:pic>
      <p:sp>
        <p:nvSpPr>
          <p:cNvPr id="179" name="TextBox 43">
            <a:extLst>
              <a:ext uri="{FF2B5EF4-FFF2-40B4-BE49-F238E27FC236}">
                <a16:creationId xmlns:a16="http://schemas.microsoft.com/office/drawing/2014/main" id="{23698642-3CD8-9C47-8437-B76F119D0728}"/>
              </a:ext>
            </a:extLst>
          </p:cNvPr>
          <p:cNvSpPr txBox="1">
            <a:spLocks noChangeArrowheads="1"/>
          </p:cNvSpPr>
          <p:nvPr/>
        </p:nvSpPr>
        <p:spPr bwMode="auto">
          <a:xfrm>
            <a:off x="1195159" y="3929051"/>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Echo</a:t>
            </a:r>
          </a:p>
        </p:txBody>
      </p:sp>
      <p:pic>
        <p:nvPicPr>
          <p:cNvPr id="180" name="Graphic 50">
            <a:extLst>
              <a:ext uri="{FF2B5EF4-FFF2-40B4-BE49-F238E27FC236}">
                <a16:creationId xmlns:a16="http://schemas.microsoft.com/office/drawing/2014/main" id="{83EA6CE8-F8DF-6347-ACE8-1E276433AF3D}"/>
              </a:ext>
            </a:extLst>
          </p:cNvPr>
          <p:cNvPicPr>
            <a:picLocks noChangeAspect="1"/>
          </p:cNvPicPr>
          <p:nvPr/>
        </p:nvPicPr>
        <p:blipFill>
          <a:blip r:embed="rId5"/>
          <a:stretch>
            <a:fillRect/>
          </a:stretch>
        </p:blipFill>
        <p:spPr>
          <a:xfrm>
            <a:off x="1732071" y="3568255"/>
            <a:ext cx="315541" cy="315541"/>
          </a:xfrm>
          <a:prstGeom prst="rect">
            <a:avLst/>
          </a:prstGeom>
        </p:spPr>
      </p:pic>
      <p:sp>
        <p:nvSpPr>
          <p:cNvPr id="181" name="TextBox 43">
            <a:extLst>
              <a:ext uri="{FF2B5EF4-FFF2-40B4-BE49-F238E27FC236}">
                <a16:creationId xmlns:a16="http://schemas.microsoft.com/office/drawing/2014/main" id="{017FADB5-7600-5745-8F12-2B4ED64384A6}"/>
              </a:ext>
            </a:extLst>
          </p:cNvPr>
          <p:cNvSpPr txBox="1">
            <a:spLocks noChangeArrowheads="1"/>
          </p:cNvSpPr>
          <p:nvPr/>
        </p:nvSpPr>
        <p:spPr bwMode="auto">
          <a:xfrm>
            <a:off x="2187720" y="3927348"/>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82" name="Graphic 50">
            <a:extLst>
              <a:ext uri="{FF2B5EF4-FFF2-40B4-BE49-F238E27FC236}">
                <a16:creationId xmlns:a16="http://schemas.microsoft.com/office/drawing/2014/main" id="{DC392E0B-3E2F-384A-BD79-6B916217BA39}"/>
              </a:ext>
            </a:extLst>
          </p:cNvPr>
          <p:cNvPicPr>
            <a:picLocks noChangeAspect="1"/>
          </p:cNvPicPr>
          <p:nvPr/>
        </p:nvPicPr>
        <p:blipFill>
          <a:blip r:embed="rId5"/>
          <a:stretch>
            <a:fillRect/>
          </a:stretch>
        </p:blipFill>
        <p:spPr>
          <a:xfrm>
            <a:off x="2668646" y="3566552"/>
            <a:ext cx="315541" cy="315541"/>
          </a:xfrm>
          <a:prstGeom prst="rect">
            <a:avLst/>
          </a:prstGeom>
        </p:spPr>
      </p:pic>
      <p:sp>
        <p:nvSpPr>
          <p:cNvPr id="183" name="TextBox 43">
            <a:extLst>
              <a:ext uri="{FF2B5EF4-FFF2-40B4-BE49-F238E27FC236}">
                <a16:creationId xmlns:a16="http://schemas.microsoft.com/office/drawing/2014/main" id="{F4855546-0D35-B948-BEE4-5D00CC2403DA}"/>
              </a:ext>
            </a:extLst>
          </p:cNvPr>
          <p:cNvSpPr txBox="1">
            <a:spLocks noChangeArrowheads="1"/>
          </p:cNvSpPr>
          <p:nvPr/>
        </p:nvSpPr>
        <p:spPr bwMode="auto">
          <a:xfrm>
            <a:off x="3099018" y="3914775"/>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84" name="Graphic 50">
            <a:extLst>
              <a:ext uri="{FF2B5EF4-FFF2-40B4-BE49-F238E27FC236}">
                <a16:creationId xmlns:a16="http://schemas.microsoft.com/office/drawing/2014/main" id="{70789D5E-AF03-ED4C-ABC0-77278DCDDB8A}"/>
              </a:ext>
            </a:extLst>
          </p:cNvPr>
          <p:cNvPicPr>
            <a:picLocks noChangeAspect="1"/>
          </p:cNvPicPr>
          <p:nvPr/>
        </p:nvPicPr>
        <p:blipFill>
          <a:blip r:embed="rId5"/>
          <a:stretch>
            <a:fillRect/>
          </a:stretch>
        </p:blipFill>
        <p:spPr>
          <a:xfrm>
            <a:off x="3579944" y="3553979"/>
            <a:ext cx="315541" cy="315541"/>
          </a:xfrm>
          <a:prstGeom prst="rect">
            <a:avLst/>
          </a:prstGeom>
        </p:spPr>
      </p:pic>
      <p:sp>
        <p:nvSpPr>
          <p:cNvPr id="185" name="TextBox 43">
            <a:extLst>
              <a:ext uri="{FF2B5EF4-FFF2-40B4-BE49-F238E27FC236}">
                <a16:creationId xmlns:a16="http://schemas.microsoft.com/office/drawing/2014/main" id="{5E35F1A9-9A6B-2341-8BDB-601CD71837CF}"/>
              </a:ext>
            </a:extLst>
          </p:cNvPr>
          <p:cNvSpPr txBox="1">
            <a:spLocks noChangeArrowheads="1"/>
          </p:cNvSpPr>
          <p:nvPr/>
        </p:nvSpPr>
        <p:spPr bwMode="auto">
          <a:xfrm>
            <a:off x="4027719" y="3915583"/>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86" name="Graphic 50">
            <a:extLst>
              <a:ext uri="{FF2B5EF4-FFF2-40B4-BE49-F238E27FC236}">
                <a16:creationId xmlns:a16="http://schemas.microsoft.com/office/drawing/2014/main" id="{7DF54389-7D7B-CA4D-9E5E-BE49C3A0A5BC}"/>
              </a:ext>
            </a:extLst>
          </p:cNvPr>
          <p:cNvPicPr>
            <a:picLocks noChangeAspect="1"/>
          </p:cNvPicPr>
          <p:nvPr/>
        </p:nvPicPr>
        <p:blipFill>
          <a:blip r:embed="rId5"/>
          <a:stretch>
            <a:fillRect/>
          </a:stretch>
        </p:blipFill>
        <p:spPr>
          <a:xfrm>
            <a:off x="4508645" y="3554787"/>
            <a:ext cx="315541" cy="315541"/>
          </a:xfrm>
          <a:prstGeom prst="rect">
            <a:avLst/>
          </a:prstGeom>
        </p:spPr>
      </p:pic>
      <p:sp>
        <p:nvSpPr>
          <p:cNvPr id="187" name="TextBox 43">
            <a:extLst>
              <a:ext uri="{FF2B5EF4-FFF2-40B4-BE49-F238E27FC236}">
                <a16:creationId xmlns:a16="http://schemas.microsoft.com/office/drawing/2014/main" id="{D5B34AC0-6012-3441-AB86-92F558365225}"/>
              </a:ext>
            </a:extLst>
          </p:cNvPr>
          <p:cNvSpPr txBox="1">
            <a:spLocks noChangeArrowheads="1"/>
          </p:cNvSpPr>
          <p:nvPr/>
        </p:nvSpPr>
        <p:spPr bwMode="auto">
          <a:xfrm>
            <a:off x="4945552" y="3912016"/>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88" name="Graphic 50">
            <a:extLst>
              <a:ext uri="{FF2B5EF4-FFF2-40B4-BE49-F238E27FC236}">
                <a16:creationId xmlns:a16="http://schemas.microsoft.com/office/drawing/2014/main" id="{4254D706-3B9E-E248-8766-0DA6ABAF68F0}"/>
              </a:ext>
            </a:extLst>
          </p:cNvPr>
          <p:cNvPicPr>
            <a:picLocks noChangeAspect="1"/>
          </p:cNvPicPr>
          <p:nvPr/>
        </p:nvPicPr>
        <p:blipFill>
          <a:blip r:embed="rId5"/>
          <a:stretch>
            <a:fillRect/>
          </a:stretch>
        </p:blipFill>
        <p:spPr>
          <a:xfrm>
            <a:off x="5426478" y="3551220"/>
            <a:ext cx="315541" cy="315541"/>
          </a:xfrm>
          <a:prstGeom prst="rect">
            <a:avLst/>
          </a:prstGeom>
        </p:spPr>
      </p:pic>
      <p:sp>
        <p:nvSpPr>
          <p:cNvPr id="189" name="TextBox 43">
            <a:extLst>
              <a:ext uri="{FF2B5EF4-FFF2-40B4-BE49-F238E27FC236}">
                <a16:creationId xmlns:a16="http://schemas.microsoft.com/office/drawing/2014/main" id="{14819660-9642-184A-A7B5-D55253401DB7}"/>
              </a:ext>
            </a:extLst>
          </p:cNvPr>
          <p:cNvSpPr txBox="1">
            <a:spLocks noChangeArrowheads="1"/>
          </p:cNvSpPr>
          <p:nvPr/>
        </p:nvSpPr>
        <p:spPr bwMode="auto">
          <a:xfrm>
            <a:off x="5862128" y="3912764"/>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90" name="Graphic 50">
            <a:extLst>
              <a:ext uri="{FF2B5EF4-FFF2-40B4-BE49-F238E27FC236}">
                <a16:creationId xmlns:a16="http://schemas.microsoft.com/office/drawing/2014/main" id="{FDBEEF9C-F57A-6F40-AD44-18BDD2C45472}"/>
              </a:ext>
            </a:extLst>
          </p:cNvPr>
          <p:cNvPicPr>
            <a:picLocks noChangeAspect="1"/>
          </p:cNvPicPr>
          <p:nvPr/>
        </p:nvPicPr>
        <p:blipFill>
          <a:blip r:embed="rId5"/>
          <a:stretch>
            <a:fillRect/>
          </a:stretch>
        </p:blipFill>
        <p:spPr>
          <a:xfrm>
            <a:off x="6343054" y="3551968"/>
            <a:ext cx="315541" cy="315541"/>
          </a:xfrm>
          <a:prstGeom prst="rect">
            <a:avLst/>
          </a:prstGeom>
        </p:spPr>
      </p:pic>
      <p:sp>
        <p:nvSpPr>
          <p:cNvPr id="191" name="TextBox 43">
            <a:extLst>
              <a:ext uri="{FF2B5EF4-FFF2-40B4-BE49-F238E27FC236}">
                <a16:creationId xmlns:a16="http://schemas.microsoft.com/office/drawing/2014/main" id="{D80CEA14-A537-F642-8A40-C9C0BA2A1BE2}"/>
              </a:ext>
            </a:extLst>
          </p:cNvPr>
          <p:cNvSpPr txBox="1">
            <a:spLocks noChangeArrowheads="1"/>
          </p:cNvSpPr>
          <p:nvPr/>
        </p:nvSpPr>
        <p:spPr bwMode="auto">
          <a:xfrm>
            <a:off x="6762623" y="3896973"/>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192" name="Graphic 50">
            <a:extLst>
              <a:ext uri="{FF2B5EF4-FFF2-40B4-BE49-F238E27FC236}">
                <a16:creationId xmlns:a16="http://schemas.microsoft.com/office/drawing/2014/main" id="{C10C6FCD-6FED-8D48-AD5E-5359DCB9B058}"/>
              </a:ext>
            </a:extLst>
          </p:cNvPr>
          <p:cNvPicPr>
            <a:picLocks noChangeAspect="1"/>
          </p:cNvPicPr>
          <p:nvPr/>
        </p:nvPicPr>
        <p:blipFill>
          <a:blip r:embed="rId5"/>
          <a:stretch>
            <a:fillRect/>
          </a:stretch>
        </p:blipFill>
        <p:spPr>
          <a:xfrm>
            <a:off x="7243549" y="3536177"/>
            <a:ext cx="315541" cy="315541"/>
          </a:xfrm>
          <a:prstGeom prst="rect">
            <a:avLst/>
          </a:prstGeom>
        </p:spPr>
      </p:pic>
      <p:sp>
        <p:nvSpPr>
          <p:cNvPr id="193" name="TextBox 43">
            <a:extLst>
              <a:ext uri="{FF2B5EF4-FFF2-40B4-BE49-F238E27FC236}">
                <a16:creationId xmlns:a16="http://schemas.microsoft.com/office/drawing/2014/main" id="{B151EC07-3621-0340-8376-6AE8A5405C89}"/>
              </a:ext>
            </a:extLst>
          </p:cNvPr>
          <p:cNvSpPr txBox="1">
            <a:spLocks noChangeArrowheads="1"/>
          </p:cNvSpPr>
          <p:nvPr/>
        </p:nvSpPr>
        <p:spPr bwMode="auto">
          <a:xfrm>
            <a:off x="7635338" y="3892790"/>
            <a:ext cx="1276784"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lgn="ctr" eaLnBrk="1" hangingPunct="1">
              <a:spcBef>
                <a:spcPct val="0"/>
              </a:spcBef>
            </a:pPr>
            <a:r>
              <a:rPr lang="en-US" altLang="en-US" sz="9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Childhood’s End</a:t>
            </a:r>
          </a:p>
        </p:txBody>
      </p:sp>
      <p:pic>
        <p:nvPicPr>
          <p:cNvPr id="194" name="Graphic 50">
            <a:extLst>
              <a:ext uri="{FF2B5EF4-FFF2-40B4-BE49-F238E27FC236}">
                <a16:creationId xmlns:a16="http://schemas.microsoft.com/office/drawing/2014/main" id="{FE7A959F-1B94-AB44-972E-77562A82D9BE}"/>
              </a:ext>
            </a:extLst>
          </p:cNvPr>
          <p:cNvPicPr>
            <a:picLocks noChangeAspect="1"/>
          </p:cNvPicPr>
          <p:nvPr/>
        </p:nvPicPr>
        <p:blipFill>
          <a:blip r:embed="rId5"/>
          <a:stretch>
            <a:fillRect/>
          </a:stretch>
        </p:blipFill>
        <p:spPr>
          <a:xfrm>
            <a:off x="8172250" y="3531994"/>
            <a:ext cx="315541" cy="315541"/>
          </a:xfrm>
          <a:prstGeom prst="rect">
            <a:avLst/>
          </a:prstGeom>
        </p:spPr>
      </p:pic>
      <p:sp>
        <p:nvSpPr>
          <p:cNvPr id="196" name="TextBox 195">
            <a:extLst>
              <a:ext uri="{FF2B5EF4-FFF2-40B4-BE49-F238E27FC236}">
                <a16:creationId xmlns:a16="http://schemas.microsoft.com/office/drawing/2014/main" id="{2BE017DF-2697-E443-AF89-E1774C2D33D4}"/>
              </a:ext>
            </a:extLst>
          </p:cNvPr>
          <p:cNvSpPr txBox="1"/>
          <p:nvPr/>
        </p:nvSpPr>
        <p:spPr>
          <a:xfrm>
            <a:off x="2522129" y="4392029"/>
            <a:ext cx="4099742" cy="276999"/>
          </a:xfrm>
          <a:prstGeom prst="rect">
            <a:avLst/>
          </a:prstGeom>
          <a:noFill/>
        </p:spPr>
        <p:txBody>
          <a:bodyPr wrap="square" lIns="0" tIns="0" rIns="0" bIns="0">
            <a:spAutoFit/>
          </a:bodyPr>
          <a:lstStyle/>
          <a:p>
            <a:pPr algn="ctr" eaLnBrk="1" fontAlgn="auto" hangingPunct="1">
              <a:spcBef>
                <a:spcPts val="0"/>
              </a:spcBef>
              <a:spcAft>
                <a:spcPts val="0"/>
              </a:spcAft>
              <a:defRPr/>
            </a:pPr>
            <a:r>
              <a:rPr lang="en-US"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Item throughput limit = 3,000 RCUs</a:t>
            </a:r>
          </a:p>
        </p:txBody>
      </p:sp>
      <p:sp>
        <p:nvSpPr>
          <p:cNvPr id="129" name="TextBox 128">
            <a:extLst>
              <a:ext uri="{FF2B5EF4-FFF2-40B4-BE49-F238E27FC236}">
                <a16:creationId xmlns:a16="http://schemas.microsoft.com/office/drawing/2014/main" id="{E1C08D1F-9DF1-994A-B11B-0663C4D5F74B}"/>
              </a:ext>
            </a:extLst>
          </p:cNvPr>
          <p:cNvSpPr txBox="1"/>
          <p:nvPr/>
        </p:nvSpPr>
        <p:spPr>
          <a:xfrm rot="19240262">
            <a:off x="1287409" y="1986058"/>
            <a:ext cx="1608383" cy="406265"/>
          </a:xfrm>
          <a:prstGeom prst="rect">
            <a:avLst/>
          </a:prstGeom>
          <a:noFill/>
        </p:spPr>
        <p:txBody>
          <a:bodyPr wrap="square" lIns="114300" tIns="91440" rIns="114300" bIns="91440" rtlCol="0">
            <a:spAutoFit/>
          </a:bodyPr>
          <a:lstStyle/>
          <a:p>
            <a:pPr algn="ctr">
              <a:lnSpc>
                <a:spcPct val="90000"/>
              </a:lnSpc>
              <a:spcAft>
                <a:spcPts val="1125"/>
              </a:spcAft>
            </a:pPr>
            <a:r>
              <a:rPr lang="en-US" sz="16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70,000 RPS</a:t>
            </a:r>
          </a:p>
        </p:txBody>
      </p:sp>
      <p:sp>
        <p:nvSpPr>
          <p:cNvPr id="130" name="Can 129">
            <a:extLst>
              <a:ext uri="{FF2B5EF4-FFF2-40B4-BE49-F238E27FC236}">
                <a16:creationId xmlns:a16="http://schemas.microsoft.com/office/drawing/2014/main" id="{6BE8F0BB-53FE-BF4F-9A6F-03B57EF37C6E}"/>
              </a:ext>
            </a:extLst>
          </p:cNvPr>
          <p:cNvSpPr/>
          <p:nvPr/>
        </p:nvSpPr>
        <p:spPr>
          <a:xfrm>
            <a:off x="675197" y="3077893"/>
            <a:ext cx="620200" cy="436030"/>
          </a:xfrm>
          <a:prstGeom prst="can">
            <a:avLst/>
          </a:prstGeom>
          <a:solidFill>
            <a:srgbClr val="B31A9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ectangle 3">
            <a:extLst>
              <a:ext uri="{FF2B5EF4-FFF2-40B4-BE49-F238E27FC236}">
                <a16:creationId xmlns:a16="http://schemas.microsoft.com/office/drawing/2014/main" id="{AEA34EED-C855-D24F-AD14-0E6DB41CB1B3}"/>
              </a:ext>
            </a:extLst>
          </p:cNvPr>
          <p:cNvSpPr/>
          <p:nvPr/>
        </p:nvSpPr>
        <p:spPr>
          <a:xfrm>
            <a:off x="6279567" y="2254938"/>
            <a:ext cx="2513830" cy="369332"/>
          </a:xfrm>
          <a:prstGeom prst="rect">
            <a:avLst/>
          </a:prstGeom>
        </p:spPr>
        <p:txBody>
          <a:bodyPr wrap="none">
            <a:spAutoFit/>
          </a:bodyPr>
          <a:lstStyle/>
          <a:p>
            <a:pPr algn="ctr">
              <a:spcBef>
                <a:spcPct val="0"/>
              </a:spcBef>
            </a:pPr>
            <a:r>
              <a:rPr lang="en-US" alt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Product Catalog Table</a:t>
            </a:r>
          </a:p>
        </p:txBody>
      </p:sp>
    </p:spTree>
    <p:extLst>
      <p:ext uri="{BB962C8B-B14F-4D97-AF65-F5344CB8AC3E}">
        <p14:creationId xmlns:p14="http://schemas.microsoft.com/office/powerpoint/2010/main" val="21856672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3"/>
          <p:cNvGraphicFramePr>
            <a:graphicFrameLocks/>
          </p:cNvGraphicFramePr>
          <p:nvPr/>
        </p:nvGraphicFramePr>
        <p:xfrm>
          <a:off x="1293813" y="593055"/>
          <a:ext cx="6534150" cy="4164013"/>
        </p:xfrm>
        <a:graphic>
          <a:graphicData uri="http://schemas.openxmlformats.org/presentationml/2006/ole">
            <mc:AlternateContent xmlns:mc="http://schemas.openxmlformats.org/markup-compatibility/2006">
              <mc:Choice xmlns:v="urn:schemas-microsoft-com:vml" Requires="v">
                <p:oleObj spid="_x0000_s1431" name="Worksheet" r:id="rId4" imgW="6534372" imgH="4163224" progId="Excel.Sheet.8">
                  <p:embed/>
                </p:oleObj>
              </mc:Choice>
              <mc:Fallback>
                <p:oleObj name="Worksheet" r:id="rId4" imgW="6534372" imgH="4163224" progId="Excel.Sheet.8">
                  <p:embed/>
                  <p:pic>
                    <p:nvPicPr>
                      <p:cNvPr id="5" name="Char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813" y="593055"/>
                        <a:ext cx="6534150" cy="416401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8221176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46541" y="358890"/>
            <a:ext cx="5997459" cy="4185761"/>
          </a:xfrm>
          <a:prstGeom prst="rect">
            <a:avLst/>
          </a:prstGeom>
          <a:noFill/>
        </p:spPr>
        <p:txBody>
          <a:bodyPr wrap="square" rtlCol="0">
            <a:spAutoFit/>
          </a:bodyPr>
          <a:lstStyle/>
          <a:p>
            <a:pPr marL="342900" indent="-342900" defTabSz="457189">
              <a:buFont typeface="Arial" panose="020B0604020202020204" pitchFamily="34"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indent="-342900" defTabSz="457189">
              <a:buFont typeface="Arial" panose="020B0604020202020204" pitchFamily="34" charset="0"/>
              <a:buChar char="•"/>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Fully managed, highly available: </a:t>
            </a: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handles all software management, fault tolerant, replication across multi-AZs within a region</a:t>
            </a:r>
          </a:p>
          <a:p>
            <a:pPr marL="342900" indent="-342900" defTabSz="457189">
              <a:buFont typeface="Arial" panose="020B0604020202020204" pitchFamily="34"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indent="-342900" defTabSz="457189">
              <a:buFont typeface="Arial" panose="020B0604020202020204" pitchFamily="34" charset="0"/>
              <a:buChar char="•"/>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DynamoDB API compatible: </a:t>
            </a: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seamlessly caches DynamoDB API calls, no application re-writes required</a:t>
            </a:r>
          </a:p>
          <a:p>
            <a:pPr marL="342900" indent="-342900" defTabSz="457189">
              <a:buFont typeface="Arial" panose="020B0604020202020204" pitchFamily="34" charset="0"/>
              <a:buChar char="•"/>
            </a:pPr>
            <a:endPar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indent="-342900" defTabSz="457189">
              <a:buFont typeface="Arial" panose="020B0604020202020204" pitchFamily="34" charset="0"/>
              <a:buChar char="•"/>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Write-through: </a:t>
            </a: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DAX handles caching for writes</a:t>
            </a:r>
          </a:p>
          <a:p>
            <a:pPr marL="342900" indent="-342900" defTabSz="457189">
              <a:buFont typeface="Arial" panose="020B0604020202020204" pitchFamily="34"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indent="-342900" defTabSz="457189">
              <a:buFont typeface="Arial" panose="020B0604020202020204" pitchFamily="34" charset="0"/>
              <a:buChar char="•"/>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Flexible</a:t>
            </a: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configure DAX for one table or many</a:t>
            </a:r>
            <a:endPar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indent="-342900" defTabSz="457189">
              <a:buFont typeface="Arial" panose="020B0604020202020204" pitchFamily="34"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indent="-342900" defTabSz="457189">
              <a:buFont typeface="Arial" panose="020B0604020202020204" pitchFamily="34" charset="0"/>
              <a:buChar char="•"/>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Scalable</a:t>
            </a: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scales-out to any workload with up to 10 read replicas</a:t>
            </a:r>
          </a:p>
          <a:p>
            <a:pPr marL="342900" indent="-342900" defTabSz="457189">
              <a:buFont typeface="Arial" panose="020B0604020202020204" pitchFamily="34"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indent="-342900" defTabSz="457189">
              <a:buFont typeface="Arial" panose="020B0604020202020204" pitchFamily="34" charset="0"/>
              <a:buChar char="•"/>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Manageability: </a:t>
            </a: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fully integrated AWS service: Amazon CloudWatch, tagging for DynamoDB, AWS Console</a:t>
            </a:r>
          </a:p>
          <a:p>
            <a:pPr marL="342900" indent="-342900" defTabSz="457189">
              <a:buFont typeface="Arial" panose="020B0604020202020204" pitchFamily="34" charset="0"/>
              <a:buChar char="•"/>
            </a:pP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indent="-342900" defTabSz="457189">
              <a:buFont typeface="Arial" panose="020B0604020202020204" pitchFamily="34" charset="0"/>
              <a:buChar char="•"/>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a:t>
            </a: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VPC, AWS IAM, AWS CloudTrail, AWS Organizations</a:t>
            </a:r>
          </a:p>
        </p:txBody>
      </p:sp>
      <p:sp>
        <p:nvSpPr>
          <p:cNvPr id="20" name="Title 1"/>
          <p:cNvSpPr txBox="1">
            <a:spLocks/>
          </p:cNvSpPr>
          <p:nvPr/>
        </p:nvSpPr>
        <p:spPr>
          <a:xfrm>
            <a:off x="3146541" y="95821"/>
            <a:ext cx="5917297" cy="526139"/>
          </a:xfrm>
          <a:prstGeom prst="rect">
            <a:avLst/>
          </a:prstGeom>
        </p:spPr>
        <p:txBody>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Features</a:t>
            </a:r>
          </a:p>
        </p:txBody>
      </p:sp>
      <p:grpSp>
        <p:nvGrpSpPr>
          <p:cNvPr id="6" name="Group 5">
            <a:extLst>
              <a:ext uri="{FF2B5EF4-FFF2-40B4-BE49-F238E27FC236}">
                <a16:creationId xmlns:a16="http://schemas.microsoft.com/office/drawing/2014/main" id="{136294D0-71D3-1542-9300-139926D149C5}"/>
              </a:ext>
            </a:extLst>
          </p:cNvPr>
          <p:cNvGrpSpPr/>
          <p:nvPr/>
        </p:nvGrpSpPr>
        <p:grpSpPr>
          <a:xfrm>
            <a:off x="680189" y="503504"/>
            <a:ext cx="2024056" cy="3896531"/>
            <a:chOff x="680189" y="503504"/>
            <a:chExt cx="2024056" cy="3896531"/>
          </a:xfrm>
        </p:grpSpPr>
        <p:grpSp>
          <p:nvGrpSpPr>
            <p:cNvPr id="3" name="Group 2">
              <a:extLst>
                <a:ext uri="{FF2B5EF4-FFF2-40B4-BE49-F238E27FC236}">
                  <a16:creationId xmlns:a16="http://schemas.microsoft.com/office/drawing/2014/main" id="{E9C22E30-19D7-E345-A061-BF4C5C28B401}"/>
                </a:ext>
              </a:extLst>
            </p:cNvPr>
            <p:cNvGrpSpPr/>
            <p:nvPr/>
          </p:nvGrpSpPr>
          <p:grpSpPr>
            <a:xfrm>
              <a:off x="680189" y="503504"/>
              <a:ext cx="2024056" cy="3896531"/>
              <a:chOff x="680189" y="727995"/>
              <a:chExt cx="2024056" cy="3896531"/>
            </a:xfrm>
          </p:grpSpPr>
          <p:pic>
            <p:nvPicPr>
              <p:cNvPr id="4" name="Picture 3"/>
              <p:cNvPicPr>
                <a:picLocks noChangeAspect="1"/>
              </p:cNvPicPr>
              <p:nvPr/>
            </p:nvPicPr>
            <p:blipFill>
              <a:blip r:embed="rId3"/>
              <a:stretch>
                <a:fillRect/>
              </a:stretch>
            </p:blipFill>
            <p:spPr>
              <a:xfrm>
                <a:off x="680189" y="727995"/>
                <a:ext cx="2024056" cy="3896531"/>
              </a:xfrm>
              <a:prstGeom prst="rect">
                <a:avLst/>
              </a:prstGeom>
              <a:solidFill>
                <a:schemeClr val="bg1"/>
              </a:solidFill>
            </p:spPr>
          </p:pic>
          <p:sp>
            <p:nvSpPr>
              <p:cNvPr id="2" name="Rectangle 1">
                <a:extLst>
                  <a:ext uri="{FF2B5EF4-FFF2-40B4-BE49-F238E27FC236}">
                    <a16:creationId xmlns:a16="http://schemas.microsoft.com/office/drawing/2014/main" id="{F1E0CF6C-DB95-B14D-851B-E27E4580EBDF}"/>
                  </a:ext>
                </a:extLst>
              </p:cNvPr>
              <p:cNvSpPr/>
              <p:nvPr/>
            </p:nvSpPr>
            <p:spPr>
              <a:xfrm>
                <a:off x="2045776" y="1883044"/>
                <a:ext cx="658469" cy="6354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7" name="Graphic 47">
              <a:extLst>
                <a:ext uri="{FF2B5EF4-FFF2-40B4-BE49-F238E27FC236}">
                  <a16:creationId xmlns:a16="http://schemas.microsoft.com/office/drawing/2014/main" id="{720EC709-FBDA-9344-9622-787589971E79}"/>
                </a:ext>
              </a:extLst>
            </p:cNvPr>
            <p:cNvPicPr>
              <a:picLocks noChangeAspect="1"/>
            </p:cNvPicPr>
            <p:nvPr/>
          </p:nvPicPr>
          <p:blipFill>
            <a:blip r:embed="rId4"/>
            <a:stretch>
              <a:fillRect/>
            </a:stretch>
          </p:blipFill>
          <p:spPr>
            <a:xfrm>
              <a:off x="1358918" y="3300761"/>
              <a:ext cx="782289" cy="782289"/>
            </a:xfrm>
            <a:prstGeom prst="rect">
              <a:avLst/>
            </a:prstGeom>
          </p:spPr>
        </p:pic>
        <p:sp>
          <p:nvSpPr>
            <p:cNvPr id="5" name="Rectangle 4">
              <a:extLst>
                <a:ext uri="{FF2B5EF4-FFF2-40B4-BE49-F238E27FC236}">
                  <a16:creationId xmlns:a16="http://schemas.microsoft.com/office/drawing/2014/main" id="{605C1F0F-8EA8-374A-B20F-D540D617EB9D}"/>
                </a:ext>
              </a:extLst>
            </p:cNvPr>
            <p:cNvSpPr/>
            <p:nvPr/>
          </p:nvSpPr>
          <p:spPr>
            <a:xfrm>
              <a:off x="1358918" y="1942815"/>
              <a:ext cx="782289" cy="7111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Graphic 25">
              <a:extLst>
                <a:ext uri="{FF2B5EF4-FFF2-40B4-BE49-F238E27FC236}">
                  <a16:creationId xmlns:a16="http://schemas.microsoft.com/office/drawing/2014/main" id="{3041B33F-1CC2-5645-894A-AE8BAF0FDCB9}"/>
                </a:ext>
              </a:extLst>
            </p:cNvPr>
            <p:cNvPicPr>
              <a:picLocks noChangeAspect="1"/>
            </p:cNvPicPr>
            <p:nvPr/>
          </p:nvPicPr>
          <p:blipFill>
            <a:blip r:embed="rId5"/>
            <a:stretch>
              <a:fillRect/>
            </a:stretch>
          </p:blipFill>
          <p:spPr>
            <a:xfrm>
              <a:off x="1303163" y="1791893"/>
              <a:ext cx="873249" cy="873249"/>
            </a:xfrm>
            <a:prstGeom prst="rect">
              <a:avLst/>
            </a:prstGeom>
          </p:spPr>
        </p:pic>
      </p:grpSp>
    </p:spTree>
    <p:extLst>
      <p:ext uri="{BB962C8B-B14F-4D97-AF65-F5344CB8AC3E}">
        <p14:creationId xmlns:p14="http://schemas.microsoft.com/office/powerpoint/2010/main" val="2107364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Chart 3"/>
          <p:cNvGraphicFramePr>
            <a:graphicFrameLocks/>
          </p:cNvGraphicFramePr>
          <p:nvPr>
            <p:extLst>
              <p:ext uri="{D42A27DB-BD31-4B8C-83A1-F6EECF244321}">
                <p14:modId xmlns:p14="http://schemas.microsoft.com/office/powerpoint/2010/main" val="4093416170"/>
              </p:ext>
            </p:extLst>
          </p:nvPr>
        </p:nvGraphicFramePr>
        <p:xfrm>
          <a:off x="1122363" y="462459"/>
          <a:ext cx="6443662" cy="4164012"/>
        </p:xfrm>
        <a:graphic>
          <a:graphicData uri="http://schemas.openxmlformats.org/presentationml/2006/ole">
            <mc:AlternateContent xmlns:mc="http://schemas.openxmlformats.org/markup-compatibility/2006">
              <mc:Choice xmlns:v="urn:schemas-microsoft-com:vml" Requires="v">
                <p:oleObj spid="_x0000_s2455" name="Worksheet" r:id="rId4" imgW="6442939" imgH="4169319" progId="Excel.Sheet.8">
                  <p:embed/>
                </p:oleObj>
              </mc:Choice>
              <mc:Fallback>
                <p:oleObj name="Worksheet" r:id="rId4" imgW="6442939" imgH="4169319" progId="Excel.Sheet.8">
                  <p:embed/>
                  <p:pic>
                    <p:nvPicPr>
                      <p:cNvPr id="67586" name="Char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363" y="462459"/>
                        <a:ext cx="6443662" cy="416401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1248790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2"/>
          <p:cNvSpPr>
            <a:spLocks noGrp="1"/>
          </p:cNvSpPr>
          <p:nvPr>
            <p:ph type="title"/>
          </p:nvPr>
        </p:nvSpPr>
        <p:spPr>
          <a:xfrm>
            <a:off x="396394" y="1314088"/>
            <a:ext cx="8840596" cy="930105"/>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Complex Queries &amp; Analytics </a:t>
            </a:r>
          </a:p>
        </p:txBody>
      </p:sp>
      <p:sp>
        <p:nvSpPr>
          <p:cNvPr id="80899" name="Text Placeholder 3"/>
          <p:cNvSpPr>
            <a:spLocks noGrp="1"/>
          </p:cNvSpPr>
          <p:nvPr>
            <p:ph type="body" sz="quarter" idx="4294967295"/>
          </p:nvPr>
        </p:nvSpPr>
        <p:spPr>
          <a:xfrm>
            <a:off x="396394" y="2899307"/>
            <a:ext cx="5143500" cy="914400"/>
          </a:xfrm>
        </p:spPr>
        <p:txBody>
          <a:bodyPr>
            <a:normAutofit/>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Realtime aggregations</a:t>
            </a:r>
          </a:p>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Right tool for the job </a:t>
            </a:r>
          </a:p>
        </p:txBody>
      </p:sp>
    </p:spTree>
    <p:extLst>
      <p:ext uri="{BB962C8B-B14F-4D97-AF65-F5344CB8AC3E}">
        <p14:creationId xmlns:p14="http://schemas.microsoft.com/office/powerpoint/2010/main" val="209202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299" y="316067"/>
            <a:ext cx="3926144" cy="323077"/>
          </a:xfrm>
        </p:spPr>
        <p:txBody>
          <a:bodyPr>
            <a:noAutofit/>
          </a:bodyPr>
          <a:lstStyle/>
          <a:p>
            <a:r>
              <a:rPr lang="en-US" sz="3000" spc="-75" dirty="0">
                <a:ln w="3175">
                  <a:noFill/>
                </a:ln>
                <a:latin typeface="Amazon Ember" panose="020B0603020204020204" pitchFamily="34" charset="0"/>
                <a:ea typeface="Amazon Ember" panose="020B0603020204020204" pitchFamily="34" charset="0"/>
                <a:cs typeface="Amazon Ember" panose="020B0603020204020204" pitchFamily="34" charset="0"/>
              </a:rPr>
              <a:t>DynamoDB Streams</a:t>
            </a:r>
          </a:p>
        </p:txBody>
      </p:sp>
      <p:sp>
        <p:nvSpPr>
          <p:cNvPr id="5" name="Rectangle 4"/>
          <p:cNvSpPr/>
          <p:nvPr/>
        </p:nvSpPr>
        <p:spPr>
          <a:xfrm>
            <a:off x="2815196" y="2179858"/>
            <a:ext cx="1660930" cy="321590"/>
          </a:xfrm>
          <a:prstGeom prst="rect">
            <a:avLst/>
          </a:prstGeom>
          <a:solidFill>
            <a:schemeClr val="bg1"/>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C67AE"/>
                </a:solidFill>
                <a:effectLst/>
                <a:uLnTx/>
                <a:uFillTx/>
                <a:latin typeface="Amazon Ember" panose="020B0603020204020204" pitchFamily="34" charset="0"/>
                <a:ea typeface="Amazon Ember" panose="020B0603020204020204" pitchFamily="34" charset="0"/>
                <a:cs typeface="Amazon Ember" panose="020B0603020204020204" pitchFamily="34" charset="0"/>
              </a:rPr>
              <a:t>Partition A</a:t>
            </a:r>
          </a:p>
        </p:txBody>
      </p:sp>
      <p:sp>
        <p:nvSpPr>
          <p:cNvPr id="18" name="Rectangle 17"/>
          <p:cNvSpPr/>
          <p:nvPr/>
        </p:nvSpPr>
        <p:spPr>
          <a:xfrm>
            <a:off x="2815196" y="2591760"/>
            <a:ext cx="1660930" cy="321590"/>
          </a:xfrm>
          <a:prstGeom prst="rect">
            <a:avLst/>
          </a:prstGeom>
          <a:solidFill>
            <a:schemeClr val="bg1"/>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ED7D31"/>
                </a:solidFill>
                <a:effectLst/>
                <a:uLnTx/>
                <a:uFillTx/>
                <a:latin typeface="Amazon Ember" panose="020B0603020204020204" pitchFamily="34" charset="0"/>
                <a:ea typeface="Amazon Ember" panose="020B0603020204020204" pitchFamily="34" charset="0"/>
                <a:cs typeface="Amazon Ember" panose="020B0603020204020204" pitchFamily="34" charset="0"/>
              </a:rPr>
              <a:t>Partition B</a:t>
            </a:r>
          </a:p>
        </p:txBody>
      </p:sp>
      <p:sp>
        <p:nvSpPr>
          <p:cNvPr id="19" name="Rectangle 18"/>
          <p:cNvSpPr/>
          <p:nvPr/>
        </p:nvSpPr>
        <p:spPr>
          <a:xfrm>
            <a:off x="2815196" y="3003661"/>
            <a:ext cx="1660930" cy="321590"/>
          </a:xfrm>
          <a:prstGeom prst="rect">
            <a:avLst/>
          </a:prstGeom>
          <a:solidFill>
            <a:schemeClr val="bg1"/>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C000"/>
                </a:solidFill>
                <a:effectLst/>
                <a:uLnTx/>
                <a:uFillTx/>
                <a:latin typeface="Amazon Ember" panose="020B0603020204020204" pitchFamily="34" charset="0"/>
                <a:ea typeface="Amazon Ember" panose="020B0603020204020204" pitchFamily="34" charset="0"/>
                <a:cs typeface="Amazon Ember" panose="020B0603020204020204" pitchFamily="34" charset="0"/>
              </a:rPr>
              <a:t>Partition C</a:t>
            </a:r>
          </a:p>
        </p:txBody>
      </p:sp>
      <p:sp>
        <p:nvSpPr>
          <p:cNvPr id="20" name="Rounded Rectangle 19"/>
          <p:cNvSpPr/>
          <p:nvPr/>
        </p:nvSpPr>
        <p:spPr>
          <a:xfrm>
            <a:off x="2715455" y="2077958"/>
            <a:ext cx="1869604" cy="1350364"/>
          </a:xfrm>
          <a:prstGeom prst="roundRect">
            <a:avLst>
              <a:gd name="adj" fmla="val 9818"/>
            </a:avLst>
          </a:prstGeom>
          <a:noFill/>
          <a:ln w="63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ectangle 21"/>
          <p:cNvSpPr/>
          <p:nvPr/>
        </p:nvSpPr>
        <p:spPr>
          <a:xfrm>
            <a:off x="356656" y="1835396"/>
            <a:ext cx="2142189" cy="2081696"/>
          </a:xfrm>
          <a:prstGeom prst="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26987" marR="0" lvl="0" indent="-126987"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Ordered stream of item changes</a:t>
            </a:r>
          </a:p>
          <a:p>
            <a:pPr marL="126987" marR="0" lvl="0" indent="-126987"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Exactly once, strictly ordered by key</a:t>
            </a:r>
          </a:p>
          <a:p>
            <a:pPr marL="126987" marR="0" lvl="0" indent="-126987"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durable, scalable</a:t>
            </a:r>
          </a:p>
          <a:p>
            <a:pPr marL="126987" marR="0" lvl="0" indent="-126987"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24 hour retention</a:t>
            </a:r>
          </a:p>
          <a:p>
            <a:pPr marL="126987" marR="0" lvl="0" indent="-126987"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Sub-second latency</a:t>
            </a:r>
          </a:p>
          <a:p>
            <a:pPr marL="126987" marR="0" lvl="0" indent="-126987"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Compatible with Kinesis Client Library</a:t>
            </a:r>
          </a:p>
        </p:txBody>
      </p:sp>
      <p:sp>
        <p:nvSpPr>
          <p:cNvPr id="23" name="Rectangle 22"/>
          <p:cNvSpPr/>
          <p:nvPr/>
        </p:nvSpPr>
        <p:spPr>
          <a:xfrm>
            <a:off x="345981" y="1600979"/>
            <a:ext cx="2154546" cy="259839"/>
          </a:xfrm>
          <a:prstGeom prst="rect">
            <a:avLst/>
          </a:prstGeom>
          <a:solidFill>
            <a:schemeClr val="tx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DynamoDB Streams</a:t>
            </a:r>
          </a:p>
        </p:txBody>
      </p:sp>
      <p:sp>
        <p:nvSpPr>
          <p:cNvPr id="76" name="TextBox 75"/>
          <p:cNvSpPr txBox="1"/>
          <p:nvPr/>
        </p:nvSpPr>
        <p:spPr>
          <a:xfrm>
            <a:off x="2761880" y="3943754"/>
            <a:ext cx="1767562" cy="31810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67" b="0" i="0" u="sng"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DynamoDB Table</a:t>
            </a:r>
          </a:p>
        </p:txBody>
      </p:sp>
      <p:grpSp>
        <p:nvGrpSpPr>
          <p:cNvPr id="4" name="Group 3">
            <a:extLst>
              <a:ext uri="{FF2B5EF4-FFF2-40B4-BE49-F238E27FC236}">
                <a16:creationId xmlns:a16="http://schemas.microsoft.com/office/drawing/2014/main" id="{9E7FC447-1773-4D4D-8EE0-45360B46A061}"/>
              </a:ext>
            </a:extLst>
          </p:cNvPr>
          <p:cNvGrpSpPr/>
          <p:nvPr/>
        </p:nvGrpSpPr>
        <p:grpSpPr>
          <a:xfrm>
            <a:off x="5729728" y="1793912"/>
            <a:ext cx="1173110" cy="2467942"/>
            <a:chOff x="5729728" y="1793912"/>
            <a:chExt cx="1173110" cy="2467942"/>
          </a:xfrm>
        </p:grpSpPr>
        <p:sp>
          <p:nvSpPr>
            <p:cNvPr id="47" name="Flowchart: Direct Access Storage 168"/>
            <p:cNvSpPr/>
            <p:nvPr/>
          </p:nvSpPr>
          <p:spPr>
            <a:xfrm>
              <a:off x="5729728" y="1793912"/>
              <a:ext cx="1173110" cy="1771260"/>
            </a:xfrm>
            <a:prstGeom prst="flowChartMagneticDrum">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Arc 39"/>
            <p:cNvSpPr/>
            <p:nvPr/>
          </p:nvSpPr>
          <p:spPr>
            <a:xfrm>
              <a:off x="6097961" y="1895833"/>
              <a:ext cx="408594" cy="390314"/>
            </a:xfrm>
            <a:prstGeom prst="arc">
              <a:avLst>
                <a:gd name="adj1" fmla="val 10705170"/>
                <a:gd name="adj2" fmla="val 5426404"/>
              </a:avLst>
            </a:prstGeom>
            <a:ln w="44450">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Oval 24"/>
            <p:cNvSpPr/>
            <p:nvPr/>
          </p:nvSpPr>
          <p:spPr>
            <a:xfrm>
              <a:off x="5831946" y="2091507"/>
              <a:ext cx="475912" cy="39818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p>
          </p:txBody>
        </p:sp>
        <p:sp>
          <p:nvSpPr>
            <p:cNvPr id="43" name="Arc 42"/>
            <p:cNvSpPr/>
            <p:nvPr/>
          </p:nvSpPr>
          <p:spPr>
            <a:xfrm>
              <a:off x="6097961" y="2370791"/>
              <a:ext cx="408594" cy="390314"/>
            </a:xfrm>
            <a:prstGeom prst="arc">
              <a:avLst>
                <a:gd name="adj1" fmla="val 10705170"/>
                <a:gd name="adj2" fmla="val 5426404"/>
              </a:avLst>
            </a:prstGeom>
            <a:ln w="44450">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Oval 43"/>
            <p:cNvSpPr/>
            <p:nvPr/>
          </p:nvSpPr>
          <p:spPr>
            <a:xfrm>
              <a:off x="5831946" y="2566466"/>
              <a:ext cx="475912" cy="39818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5" name="Arc 44"/>
            <p:cNvSpPr/>
            <p:nvPr/>
          </p:nvSpPr>
          <p:spPr>
            <a:xfrm>
              <a:off x="6097961" y="2845750"/>
              <a:ext cx="408594" cy="390314"/>
            </a:xfrm>
            <a:prstGeom prst="arc">
              <a:avLst>
                <a:gd name="adj1" fmla="val 10705170"/>
                <a:gd name="adj2" fmla="val 5426404"/>
              </a:avLst>
            </a:prstGeom>
            <a:ln w="44450">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Oval 45"/>
            <p:cNvSpPr/>
            <p:nvPr/>
          </p:nvSpPr>
          <p:spPr>
            <a:xfrm>
              <a:off x="5831946" y="3041425"/>
              <a:ext cx="475912" cy="39818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p>
          </p:txBody>
        </p:sp>
        <p:sp>
          <p:nvSpPr>
            <p:cNvPr id="77" name="TextBox 76"/>
            <p:cNvSpPr txBox="1"/>
            <p:nvPr/>
          </p:nvSpPr>
          <p:spPr>
            <a:xfrm>
              <a:off x="5912567" y="3943754"/>
              <a:ext cx="779381" cy="3181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67" b="0" i="0" u="sng"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Shards</a:t>
              </a:r>
            </a:p>
          </p:txBody>
        </p:sp>
      </p:grpSp>
      <p:grpSp>
        <p:nvGrpSpPr>
          <p:cNvPr id="3" name="Group 2">
            <a:extLst>
              <a:ext uri="{FF2B5EF4-FFF2-40B4-BE49-F238E27FC236}">
                <a16:creationId xmlns:a16="http://schemas.microsoft.com/office/drawing/2014/main" id="{60F23700-48D1-0B48-99AD-89330F38C262}"/>
              </a:ext>
            </a:extLst>
          </p:cNvPr>
          <p:cNvGrpSpPr/>
          <p:nvPr/>
        </p:nvGrpSpPr>
        <p:grpSpPr>
          <a:xfrm>
            <a:off x="4483641" y="2250096"/>
            <a:ext cx="1348305" cy="1433126"/>
            <a:chOff x="4483641" y="2250096"/>
            <a:chExt cx="1348305" cy="1433126"/>
          </a:xfrm>
        </p:grpSpPr>
        <p:sp>
          <p:nvSpPr>
            <p:cNvPr id="48" name="Right Arrow 47"/>
            <p:cNvSpPr/>
            <p:nvPr/>
          </p:nvSpPr>
          <p:spPr>
            <a:xfrm>
              <a:off x="4483642" y="2250096"/>
              <a:ext cx="1348304" cy="190808"/>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TextBox 48"/>
            <p:cNvSpPr txBox="1"/>
            <p:nvPr/>
          </p:nvSpPr>
          <p:spPr>
            <a:xfrm>
              <a:off x="4766465" y="3406223"/>
              <a:ext cx="74571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Updates</a:t>
              </a:r>
            </a:p>
          </p:txBody>
        </p:sp>
        <p:sp>
          <p:nvSpPr>
            <p:cNvPr id="78" name="Right Arrow 77"/>
            <p:cNvSpPr/>
            <p:nvPr/>
          </p:nvSpPr>
          <p:spPr>
            <a:xfrm>
              <a:off x="4483642" y="2657150"/>
              <a:ext cx="1348304" cy="190808"/>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9" name="Right Arrow 78"/>
            <p:cNvSpPr/>
            <p:nvPr/>
          </p:nvSpPr>
          <p:spPr>
            <a:xfrm>
              <a:off x="4483641" y="3074502"/>
              <a:ext cx="1348304" cy="190808"/>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5" name="Title 1">
            <a:extLst>
              <a:ext uri="{FF2B5EF4-FFF2-40B4-BE49-F238E27FC236}">
                <a16:creationId xmlns:a16="http://schemas.microsoft.com/office/drawing/2014/main" id="{A8410209-8F95-D441-9A61-8D9E7D4151B8}"/>
              </a:ext>
            </a:extLst>
          </p:cNvPr>
          <p:cNvSpPr txBox="1">
            <a:spLocks/>
          </p:cNvSpPr>
          <p:nvPr/>
        </p:nvSpPr>
        <p:spPr>
          <a:xfrm>
            <a:off x="824634" y="803946"/>
            <a:ext cx="5007311" cy="32307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sz="2000" spc="-75" dirty="0">
                <a:ln w="3175">
                  <a:noFill/>
                </a:ln>
                <a:solidFill>
                  <a:schemeClr val="bg1"/>
                </a:solidFill>
                <a:latin typeface="Amazon Ember" panose="020B0603020204020204" pitchFamily="34" charset="0"/>
                <a:ea typeface="Amazon Ember" panose="020B0603020204020204" pitchFamily="34" charset="0"/>
                <a:cs typeface="Amazon Ember" panose="020B0603020204020204" pitchFamily="34" charset="0"/>
              </a:rPr>
              <a:t>Event-Driven Architecture</a:t>
            </a:r>
          </a:p>
        </p:txBody>
      </p:sp>
      <p:grpSp>
        <p:nvGrpSpPr>
          <p:cNvPr id="9" name="Group 8">
            <a:extLst>
              <a:ext uri="{FF2B5EF4-FFF2-40B4-BE49-F238E27FC236}">
                <a16:creationId xmlns:a16="http://schemas.microsoft.com/office/drawing/2014/main" id="{A78C4907-1FFE-C74C-A36E-90060658E1E2}"/>
              </a:ext>
            </a:extLst>
          </p:cNvPr>
          <p:cNvGrpSpPr/>
          <p:nvPr/>
        </p:nvGrpSpPr>
        <p:grpSpPr>
          <a:xfrm>
            <a:off x="7793605" y="1743835"/>
            <a:ext cx="1201421" cy="2518019"/>
            <a:chOff x="7793605" y="1743835"/>
            <a:chExt cx="1201421" cy="2518019"/>
          </a:xfrm>
        </p:grpSpPr>
        <p:sp>
          <p:nvSpPr>
            <p:cNvPr id="56" name="TextBox 55">
              <a:extLst>
                <a:ext uri="{FF2B5EF4-FFF2-40B4-BE49-F238E27FC236}">
                  <a16:creationId xmlns:a16="http://schemas.microsoft.com/office/drawing/2014/main" id="{69389CB2-8D9B-3C4E-A674-0C05AE470880}"/>
                </a:ext>
              </a:extLst>
            </p:cNvPr>
            <p:cNvSpPr txBox="1"/>
            <p:nvPr/>
          </p:nvSpPr>
          <p:spPr>
            <a:xfrm>
              <a:off x="7844979" y="3943754"/>
              <a:ext cx="1127232" cy="3181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67" b="0" i="0" u="sng"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Consumers</a:t>
              </a:r>
            </a:p>
          </p:txBody>
        </p:sp>
        <p:grpSp>
          <p:nvGrpSpPr>
            <p:cNvPr id="8" name="Group 7">
              <a:extLst>
                <a:ext uri="{FF2B5EF4-FFF2-40B4-BE49-F238E27FC236}">
                  <a16:creationId xmlns:a16="http://schemas.microsoft.com/office/drawing/2014/main" id="{70ADF6CD-B4BA-F646-96EF-64153337CCEE}"/>
                </a:ext>
              </a:extLst>
            </p:cNvPr>
            <p:cNvGrpSpPr/>
            <p:nvPr/>
          </p:nvGrpSpPr>
          <p:grpSpPr>
            <a:xfrm>
              <a:off x="7793605" y="1743835"/>
              <a:ext cx="1201421" cy="2066759"/>
              <a:chOff x="7793605" y="1743835"/>
              <a:chExt cx="1201421" cy="2066759"/>
            </a:xfrm>
          </p:grpSpPr>
          <p:sp>
            <p:nvSpPr>
              <p:cNvPr id="51" name="Rectangle 50"/>
              <p:cNvSpPr/>
              <p:nvPr/>
            </p:nvSpPr>
            <p:spPr>
              <a:xfrm>
                <a:off x="7793605" y="2014587"/>
                <a:ext cx="1201421" cy="1345106"/>
              </a:xfrm>
              <a:prstGeom prst="rect">
                <a:avLst/>
              </a:prstGeom>
              <a:noFill/>
              <a:ln w="25400">
                <a:solidFill>
                  <a:srgbClr val="A7A34A"/>
                </a:solidFill>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ectangle 51"/>
              <p:cNvSpPr/>
              <p:nvPr/>
            </p:nvSpPr>
            <p:spPr>
              <a:xfrm>
                <a:off x="7869094" y="2073088"/>
                <a:ext cx="539501" cy="364660"/>
              </a:xfrm>
              <a:prstGeom prst="rect">
                <a:avLst/>
              </a:prstGeom>
              <a:solidFill>
                <a:schemeClr val="accent4">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KCL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Worker</a:t>
                </a:r>
                <a:endParaRPr kumimoji="0" lang="en-US" sz="1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Text Placeholder 1"/>
              <p:cNvSpPr txBox="1">
                <a:spLocks/>
              </p:cNvSpPr>
              <p:nvPr/>
            </p:nvSpPr>
            <p:spPr>
              <a:xfrm>
                <a:off x="7877764" y="3396927"/>
                <a:ext cx="1033102" cy="413667"/>
              </a:xfrm>
              <a:prstGeom prst="rect">
                <a:avLst/>
              </a:prstGeom>
            </p:spPr>
            <p:txBody>
              <a:bodyPr/>
              <a:lstStyle>
                <a:lvl1pPr marL="914377" indent="-914377" algn="l" defTabSz="1219170" rtl="0" eaLnBrk="1" latinLnBrk="0" hangingPunct="1">
                  <a:spcBef>
                    <a:spcPct val="20000"/>
                  </a:spcBef>
                  <a:buFont typeface="Arial"/>
                  <a:buChar char="•"/>
                  <a:defRPr sz="7200" b="0" i="0" kern="1200">
                    <a:gradFill>
                      <a:gsLst>
                        <a:gs pos="0">
                          <a:srgbClr val="FFFFFF"/>
                        </a:gs>
                        <a:gs pos="100000">
                          <a:srgbClr val="FFFFFF"/>
                        </a:gs>
                      </a:gsLst>
                      <a:lin ang="5400000" scaled="1"/>
                    </a:gradFill>
                    <a:latin typeface="+mn-lt"/>
                    <a:ea typeface="+mn-ea"/>
                    <a:cs typeface="Arial"/>
                  </a:defRPr>
                </a:lvl1pPr>
                <a:lvl2pPr marL="1981150" indent="-761981" algn="l" defTabSz="1219170" rtl="0" eaLnBrk="1" latinLnBrk="0" hangingPunct="1">
                  <a:spcBef>
                    <a:spcPct val="20000"/>
                  </a:spcBef>
                  <a:buFont typeface="Arial"/>
                  <a:buChar char="–"/>
                  <a:defRPr sz="5300" b="0" i="0" kern="1200">
                    <a:gradFill>
                      <a:gsLst>
                        <a:gs pos="0">
                          <a:srgbClr val="FFFFFF"/>
                        </a:gs>
                        <a:gs pos="100000">
                          <a:srgbClr val="FFFFFF"/>
                        </a:gs>
                      </a:gsLst>
                      <a:lin ang="5400000" scaled="1"/>
                    </a:gradFill>
                    <a:latin typeface="+mn-lt"/>
                    <a:ea typeface="+mn-ea"/>
                    <a:cs typeface="Arial"/>
                  </a:defRPr>
                </a:lvl2pPr>
                <a:lvl3pPr marL="3047924" indent="-609585" algn="l" defTabSz="1219170" rtl="0" eaLnBrk="1" latinLnBrk="0" hangingPunct="1">
                  <a:spcBef>
                    <a:spcPct val="20000"/>
                  </a:spcBef>
                  <a:buFont typeface="Arial"/>
                  <a:buChar char="•"/>
                  <a:defRPr sz="4800" b="0" i="0" kern="1200">
                    <a:gradFill>
                      <a:gsLst>
                        <a:gs pos="0">
                          <a:srgbClr val="FFFFFF"/>
                        </a:gs>
                        <a:gs pos="100000">
                          <a:srgbClr val="FFFFFF"/>
                        </a:gs>
                      </a:gsLst>
                      <a:lin ang="5400000" scaled="1"/>
                    </a:gradFill>
                    <a:latin typeface="+mn-lt"/>
                    <a:ea typeface="+mn-ea"/>
                    <a:cs typeface="Arial"/>
                  </a:defRPr>
                </a:lvl3pPr>
                <a:lvl4pPr marL="4267093" indent="-609585" algn="l" defTabSz="1219170" rtl="0" eaLnBrk="1" latinLnBrk="0" hangingPunct="1">
                  <a:spcBef>
                    <a:spcPct val="20000"/>
                  </a:spcBef>
                  <a:buFont typeface="Arial"/>
                  <a:buChar char="–"/>
                  <a:defRPr sz="4300" b="0" i="0" kern="1200">
                    <a:gradFill>
                      <a:gsLst>
                        <a:gs pos="0">
                          <a:srgbClr val="FFFFFF"/>
                        </a:gs>
                        <a:gs pos="100000">
                          <a:srgbClr val="FFFFFF"/>
                        </a:gs>
                      </a:gsLst>
                      <a:lin ang="5400000" scaled="1"/>
                    </a:gradFill>
                    <a:latin typeface="+mn-lt"/>
                    <a:ea typeface="+mn-ea"/>
                    <a:cs typeface="Arial"/>
                  </a:defRPr>
                </a:lvl4pPr>
                <a:lvl5pPr marL="5486263" indent="-609585" algn="l" defTabSz="1219170" rtl="0" eaLnBrk="1" latinLnBrk="0" hangingPunct="1">
                  <a:spcBef>
                    <a:spcPct val="20000"/>
                  </a:spcBef>
                  <a:buFont typeface="Arial"/>
                  <a:buChar char="»"/>
                  <a:defRPr sz="4300" b="0" i="0" kern="1200">
                    <a:gradFill>
                      <a:gsLst>
                        <a:gs pos="0">
                          <a:srgbClr val="FFFFFF"/>
                        </a:gs>
                        <a:gs pos="100000">
                          <a:srgbClr val="FFFFFF"/>
                        </a:gs>
                      </a:gsLst>
                      <a:lin ang="5400000" scaled="1"/>
                    </a:gradFill>
                    <a:latin typeface="+mn-lt"/>
                    <a:ea typeface="+mn-ea"/>
                    <a:cs typeface="Arial"/>
                  </a:defRPr>
                </a:lvl5pPr>
                <a:lvl6pPr marL="6705432" indent="-609585" algn="l" defTabSz="1219170" rtl="0" eaLnBrk="1" latinLnBrk="0" hangingPunct="1">
                  <a:spcBef>
                    <a:spcPct val="20000"/>
                  </a:spcBef>
                  <a:buFont typeface="Arial"/>
                  <a:buChar char="•"/>
                  <a:defRPr sz="5300" kern="1200">
                    <a:solidFill>
                      <a:schemeClr val="tx1"/>
                    </a:solidFill>
                    <a:latin typeface="+mn-lt"/>
                    <a:ea typeface="+mn-ea"/>
                    <a:cs typeface="+mn-cs"/>
                  </a:defRPr>
                </a:lvl6pPr>
                <a:lvl7pPr marL="7924602" indent="-609585" algn="l" defTabSz="1219170" rtl="0" eaLnBrk="1" latinLnBrk="0" hangingPunct="1">
                  <a:spcBef>
                    <a:spcPct val="20000"/>
                  </a:spcBef>
                  <a:buFont typeface="Arial"/>
                  <a:buChar char="•"/>
                  <a:defRPr sz="5300" kern="1200">
                    <a:solidFill>
                      <a:schemeClr val="tx1"/>
                    </a:solidFill>
                    <a:latin typeface="+mn-lt"/>
                    <a:ea typeface="+mn-ea"/>
                    <a:cs typeface="+mn-cs"/>
                  </a:defRPr>
                </a:lvl7pPr>
                <a:lvl8pPr marL="9143771" indent="-609585" algn="l" defTabSz="1219170" rtl="0" eaLnBrk="1" latinLnBrk="0" hangingPunct="1">
                  <a:spcBef>
                    <a:spcPct val="20000"/>
                  </a:spcBef>
                  <a:buFont typeface="Arial"/>
                  <a:buChar char="•"/>
                  <a:defRPr sz="5300" kern="1200">
                    <a:solidFill>
                      <a:schemeClr val="tx1"/>
                    </a:solidFill>
                    <a:latin typeface="+mn-lt"/>
                    <a:ea typeface="+mn-ea"/>
                    <a:cs typeface="+mn-cs"/>
                  </a:defRPr>
                </a:lvl8pPr>
                <a:lvl9pPr marL="10362941" indent="-609585" algn="l" defTabSz="1219170" rtl="0" eaLnBrk="1" latinLnBrk="0" hangingPunct="1">
                  <a:spcBef>
                    <a:spcPct val="20000"/>
                  </a:spcBef>
                  <a:buFont typeface="Arial"/>
                  <a:buChar char="•"/>
                  <a:defRPr sz="53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ct val="20000"/>
                  </a:spcBef>
                  <a:spcAft>
                    <a:spcPts val="0"/>
                  </a:spcAft>
                  <a:buClrTx/>
                  <a:buSzTx/>
                  <a:buFont typeface="Arial"/>
                  <a:buNone/>
                  <a:tabLst/>
                  <a:defRPr/>
                </a:pPr>
                <a:r>
                  <a:rPr kumimoji="0" lang="en-US" sz="105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Kinesis Client Library</a:t>
                </a:r>
              </a:p>
            </p:txBody>
          </p:sp>
          <p:sp>
            <p:nvSpPr>
              <p:cNvPr id="65" name="Rectangle 64"/>
              <p:cNvSpPr/>
              <p:nvPr/>
            </p:nvSpPr>
            <p:spPr>
              <a:xfrm>
                <a:off x="7869094" y="2514443"/>
                <a:ext cx="539501" cy="364660"/>
              </a:xfrm>
              <a:prstGeom prst="rect">
                <a:avLst/>
              </a:prstGeom>
              <a:solidFill>
                <a:schemeClr val="accent4">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KCL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Worker</a:t>
                </a:r>
                <a:endParaRPr kumimoji="0" lang="en-US" sz="1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Rectangle 65"/>
              <p:cNvSpPr/>
              <p:nvPr/>
            </p:nvSpPr>
            <p:spPr>
              <a:xfrm>
                <a:off x="7869094" y="2955797"/>
                <a:ext cx="539501" cy="364660"/>
              </a:xfrm>
              <a:prstGeom prst="rect">
                <a:avLst/>
              </a:prstGeom>
              <a:solidFill>
                <a:schemeClr val="accent4">
                  <a:lumMod val="40000"/>
                  <a:lumOff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KCL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Worker</a:t>
                </a:r>
                <a:endParaRPr kumimoji="0" lang="en-US" sz="1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Text Placeholder 1">
                <a:extLst>
                  <a:ext uri="{FF2B5EF4-FFF2-40B4-BE49-F238E27FC236}">
                    <a16:creationId xmlns:a16="http://schemas.microsoft.com/office/drawing/2014/main" id="{C8BE006E-7061-0A43-A7E8-F0A175C86956}"/>
                  </a:ext>
                </a:extLst>
              </p:cNvPr>
              <p:cNvSpPr txBox="1">
                <a:spLocks/>
              </p:cNvSpPr>
              <p:nvPr/>
            </p:nvSpPr>
            <p:spPr>
              <a:xfrm>
                <a:off x="8011569" y="1743835"/>
                <a:ext cx="794052" cy="270735"/>
              </a:xfrm>
              <a:prstGeom prst="rect">
                <a:avLst/>
              </a:prstGeom>
            </p:spPr>
            <p:txBody>
              <a:bodyPr/>
              <a:lstStyle>
                <a:lvl1pPr marL="914377" indent="-914377" algn="l" defTabSz="1219170" rtl="0" eaLnBrk="1" latinLnBrk="0" hangingPunct="1">
                  <a:spcBef>
                    <a:spcPct val="20000"/>
                  </a:spcBef>
                  <a:buFont typeface="Arial"/>
                  <a:buChar char="•"/>
                  <a:defRPr sz="7200" b="0" i="0" kern="1200">
                    <a:gradFill>
                      <a:gsLst>
                        <a:gs pos="0">
                          <a:srgbClr val="FFFFFF"/>
                        </a:gs>
                        <a:gs pos="100000">
                          <a:srgbClr val="FFFFFF"/>
                        </a:gs>
                      </a:gsLst>
                      <a:lin ang="5400000" scaled="1"/>
                    </a:gradFill>
                    <a:latin typeface="+mn-lt"/>
                    <a:ea typeface="+mn-ea"/>
                    <a:cs typeface="Arial"/>
                  </a:defRPr>
                </a:lvl1pPr>
                <a:lvl2pPr marL="1981150" indent="-761981" algn="l" defTabSz="1219170" rtl="0" eaLnBrk="1" latinLnBrk="0" hangingPunct="1">
                  <a:spcBef>
                    <a:spcPct val="20000"/>
                  </a:spcBef>
                  <a:buFont typeface="Arial"/>
                  <a:buChar char="–"/>
                  <a:defRPr sz="5300" b="0" i="0" kern="1200">
                    <a:gradFill>
                      <a:gsLst>
                        <a:gs pos="0">
                          <a:srgbClr val="FFFFFF"/>
                        </a:gs>
                        <a:gs pos="100000">
                          <a:srgbClr val="FFFFFF"/>
                        </a:gs>
                      </a:gsLst>
                      <a:lin ang="5400000" scaled="1"/>
                    </a:gradFill>
                    <a:latin typeface="+mn-lt"/>
                    <a:ea typeface="+mn-ea"/>
                    <a:cs typeface="Arial"/>
                  </a:defRPr>
                </a:lvl2pPr>
                <a:lvl3pPr marL="3047924" indent="-609585" algn="l" defTabSz="1219170" rtl="0" eaLnBrk="1" latinLnBrk="0" hangingPunct="1">
                  <a:spcBef>
                    <a:spcPct val="20000"/>
                  </a:spcBef>
                  <a:buFont typeface="Arial"/>
                  <a:buChar char="•"/>
                  <a:defRPr sz="4800" b="0" i="0" kern="1200">
                    <a:gradFill>
                      <a:gsLst>
                        <a:gs pos="0">
                          <a:srgbClr val="FFFFFF"/>
                        </a:gs>
                        <a:gs pos="100000">
                          <a:srgbClr val="FFFFFF"/>
                        </a:gs>
                      </a:gsLst>
                      <a:lin ang="5400000" scaled="1"/>
                    </a:gradFill>
                    <a:latin typeface="+mn-lt"/>
                    <a:ea typeface="+mn-ea"/>
                    <a:cs typeface="Arial"/>
                  </a:defRPr>
                </a:lvl3pPr>
                <a:lvl4pPr marL="4267093" indent="-609585" algn="l" defTabSz="1219170" rtl="0" eaLnBrk="1" latinLnBrk="0" hangingPunct="1">
                  <a:spcBef>
                    <a:spcPct val="20000"/>
                  </a:spcBef>
                  <a:buFont typeface="Arial"/>
                  <a:buChar char="–"/>
                  <a:defRPr sz="4300" b="0" i="0" kern="1200">
                    <a:gradFill>
                      <a:gsLst>
                        <a:gs pos="0">
                          <a:srgbClr val="FFFFFF"/>
                        </a:gs>
                        <a:gs pos="100000">
                          <a:srgbClr val="FFFFFF"/>
                        </a:gs>
                      </a:gsLst>
                      <a:lin ang="5400000" scaled="1"/>
                    </a:gradFill>
                    <a:latin typeface="+mn-lt"/>
                    <a:ea typeface="+mn-ea"/>
                    <a:cs typeface="Arial"/>
                  </a:defRPr>
                </a:lvl4pPr>
                <a:lvl5pPr marL="5486263" indent="-609585" algn="l" defTabSz="1219170" rtl="0" eaLnBrk="1" latinLnBrk="0" hangingPunct="1">
                  <a:spcBef>
                    <a:spcPct val="20000"/>
                  </a:spcBef>
                  <a:buFont typeface="Arial"/>
                  <a:buChar char="»"/>
                  <a:defRPr sz="4300" b="0" i="0" kern="1200">
                    <a:gradFill>
                      <a:gsLst>
                        <a:gs pos="0">
                          <a:srgbClr val="FFFFFF"/>
                        </a:gs>
                        <a:gs pos="100000">
                          <a:srgbClr val="FFFFFF"/>
                        </a:gs>
                      </a:gsLst>
                      <a:lin ang="5400000" scaled="1"/>
                    </a:gradFill>
                    <a:latin typeface="+mn-lt"/>
                    <a:ea typeface="+mn-ea"/>
                    <a:cs typeface="Arial"/>
                  </a:defRPr>
                </a:lvl5pPr>
                <a:lvl6pPr marL="6705432" indent="-609585" algn="l" defTabSz="1219170" rtl="0" eaLnBrk="1" latinLnBrk="0" hangingPunct="1">
                  <a:spcBef>
                    <a:spcPct val="20000"/>
                  </a:spcBef>
                  <a:buFont typeface="Arial"/>
                  <a:buChar char="•"/>
                  <a:defRPr sz="5300" kern="1200">
                    <a:solidFill>
                      <a:schemeClr val="tx1"/>
                    </a:solidFill>
                    <a:latin typeface="+mn-lt"/>
                    <a:ea typeface="+mn-ea"/>
                    <a:cs typeface="+mn-cs"/>
                  </a:defRPr>
                </a:lvl6pPr>
                <a:lvl7pPr marL="7924602" indent="-609585" algn="l" defTabSz="1219170" rtl="0" eaLnBrk="1" latinLnBrk="0" hangingPunct="1">
                  <a:spcBef>
                    <a:spcPct val="20000"/>
                  </a:spcBef>
                  <a:buFont typeface="Arial"/>
                  <a:buChar char="•"/>
                  <a:defRPr sz="5300" kern="1200">
                    <a:solidFill>
                      <a:schemeClr val="tx1"/>
                    </a:solidFill>
                    <a:latin typeface="+mn-lt"/>
                    <a:ea typeface="+mn-ea"/>
                    <a:cs typeface="+mn-cs"/>
                  </a:defRPr>
                </a:lvl7pPr>
                <a:lvl8pPr marL="9143771" indent="-609585" algn="l" defTabSz="1219170" rtl="0" eaLnBrk="1" latinLnBrk="0" hangingPunct="1">
                  <a:spcBef>
                    <a:spcPct val="20000"/>
                  </a:spcBef>
                  <a:buFont typeface="Arial"/>
                  <a:buChar char="•"/>
                  <a:defRPr sz="5300" kern="1200">
                    <a:solidFill>
                      <a:schemeClr val="tx1"/>
                    </a:solidFill>
                    <a:latin typeface="+mn-lt"/>
                    <a:ea typeface="+mn-ea"/>
                    <a:cs typeface="+mn-cs"/>
                  </a:defRPr>
                </a:lvl8pPr>
                <a:lvl9pPr marL="10362941" indent="-609585" algn="l" defTabSz="1219170" rtl="0" eaLnBrk="1" latinLnBrk="0" hangingPunct="1">
                  <a:spcBef>
                    <a:spcPct val="20000"/>
                  </a:spcBef>
                  <a:buFont typeface="Arial"/>
                  <a:buChar char="•"/>
                  <a:defRPr sz="53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ct val="20000"/>
                  </a:spcBef>
                  <a:spcAft>
                    <a:spcPts val="0"/>
                  </a:spcAft>
                  <a:buClrTx/>
                  <a:buSzTx/>
                  <a:buFont typeface="Arial"/>
                  <a:buNone/>
                  <a:tabLst/>
                  <a:defRPr/>
                </a:pPr>
                <a:r>
                  <a:rPr kumimoji="0" lang="en-US" sz="105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Lambda</a:t>
                </a:r>
              </a:p>
            </p:txBody>
          </p:sp>
          <p:pic>
            <p:nvPicPr>
              <p:cNvPr id="57" name="Graphic 56">
                <a:extLst>
                  <a:ext uri="{FF2B5EF4-FFF2-40B4-BE49-F238E27FC236}">
                    <a16:creationId xmlns:a16="http://schemas.microsoft.com/office/drawing/2014/main" id="{B387BCCC-5262-9248-8C97-7E438E7049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7952" y="2073088"/>
                <a:ext cx="368413" cy="368413"/>
              </a:xfrm>
              <a:prstGeom prst="rect">
                <a:avLst/>
              </a:prstGeom>
            </p:spPr>
          </p:pic>
          <p:pic>
            <p:nvPicPr>
              <p:cNvPr id="58" name="Graphic 57">
                <a:extLst>
                  <a:ext uri="{FF2B5EF4-FFF2-40B4-BE49-F238E27FC236}">
                    <a16:creationId xmlns:a16="http://schemas.microsoft.com/office/drawing/2014/main" id="{C8782ABF-1944-5A45-9897-6F9437B32E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7952" y="2495187"/>
                <a:ext cx="368413" cy="368413"/>
              </a:xfrm>
              <a:prstGeom prst="rect">
                <a:avLst/>
              </a:prstGeom>
            </p:spPr>
          </p:pic>
          <p:pic>
            <p:nvPicPr>
              <p:cNvPr id="61" name="Graphic 60">
                <a:extLst>
                  <a:ext uri="{FF2B5EF4-FFF2-40B4-BE49-F238E27FC236}">
                    <a16:creationId xmlns:a16="http://schemas.microsoft.com/office/drawing/2014/main" id="{5B602004-313B-904A-AAF7-9C104369B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7951" y="2924605"/>
                <a:ext cx="368413" cy="368413"/>
              </a:xfrm>
              <a:prstGeom prst="rect">
                <a:avLst/>
              </a:prstGeom>
            </p:spPr>
          </p:pic>
        </p:grpSp>
      </p:grpSp>
      <p:pic>
        <p:nvPicPr>
          <p:cNvPr id="7" name="Picture 6">
            <a:extLst>
              <a:ext uri="{FF2B5EF4-FFF2-40B4-BE49-F238E27FC236}">
                <a16:creationId xmlns:a16="http://schemas.microsoft.com/office/drawing/2014/main" id="{03E60E11-6BB0-B747-BBB5-50166F7797C5}"/>
              </a:ext>
            </a:extLst>
          </p:cNvPr>
          <p:cNvPicPr>
            <a:picLocks noChangeAspect="1"/>
          </p:cNvPicPr>
          <p:nvPr/>
        </p:nvPicPr>
        <p:blipFill>
          <a:blip r:embed="rId5"/>
          <a:stretch>
            <a:fillRect/>
          </a:stretch>
        </p:blipFill>
        <p:spPr>
          <a:xfrm>
            <a:off x="5350367" y="14946"/>
            <a:ext cx="2434053" cy="1564088"/>
          </a:xfrm>
          <a:prstGeom prst="rect">
            <a:avLst/>
          </a:prstGeom>
        </p:spPr>
      </p:pic>
      <p:pic>
        <p:nvPicPr>
          <p:cNvPr id="50" name="Graphic 56">
            <a:extLst>
              <a:ext uri="{FF2B5EF4-FFF2-40B4-BE49-F238E27FC236}">
                <a16:creationId xmlns:a16="http://schemas.microsoft.com/office/drawing/2014/main" id="{F7049F58-999A-3145-BF71-204001D8899A}"/>
              </a:ext>
            </a:extLst>
          </p:cNvPr>
          <p:cNvPicPr>
            <a:picLocks noChangeAspect="1"/>
          </p:cNvPicPr>
          <p:nvPr/>
        </p:nvPicPr>
        <p:blipFill>
          <a:blip r:embed="rId6"/>
          <a:stretch>
            <a:fillRect/>
          </a:stretch>
        </p:blipFill>
        <p:spPr>
          <a:xfrm>
            <a:off x="2609917" y="1822105"/>
            <a:ext cx="355724" cy="355724"/>
          </a:xfrm>
          <a:prstGeom prst="rect">
            <a:avLst/>
          </a:prstGeom>
        </p:spPr>
      </p:pic>
      <p:grpSp>
        <p:nvGrpSpPr>
          <p:cNvPr id="6" name="Group 5">
            <a:extLst>
              <a:ext uri="{FF2B5EF4-FFF2-40B4-BE49-F238E27FC236}">
                <a16:creationId xmlns:a16="http://schemas.microsoft.com/office/drawing/2014/main" id="{5E61BF11-7E26-B844-A902-97C8F073BF22}"/>
              </a:ext>
            </a:extLst>
          </p:cNvPr>
          <p:cNvGrpSpPr/>
          <p:nvPr/>
        </p:nvGrpSpPr>
        <p:grpSpPr>
          <a:xfrm>
            <a:off x="6432359" y="2134043"/>
            <a:ext cx="1381901" cy="1129897"/>
            <a:chOff x="6432359" y="2134043"/>
            <a:chExt cx="1381901" cy="1129897"/>
          </a:xfrm>
        </p:grpSpPr>
        <p:cxnSp>
          <p:nvCxnSpPr>
            <p:cNvPr id="59" name="Straight Arrow Connector 58"/>
            <p:cNvCxnSpPr>
              <a:cxnSpLocks/>
            </p:cNvCxnSpPr>
            <p:nvPr/>
          </p:nvCxnSpPr>
          <p:spPr>
            <a:xfrm flipV="1">
              <a:off x="6482348" y="3074502"/>
              <a:ext cx="1282236" cy="189438"/>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p:cNvCxnSpPr>
              <a:cxnSpLocks/>
            </p:cNvCxnSpPr>
            <p:nvPr/>
          </p:nvCxnSpPr>
          <p:spPr>
            <a:xfrm>
              <a:off x="6506555" y="2134043"/>
              <a:ext cx="1307705" cy="116053"/>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p:cNvCxnSpPr>
              <a:cxnSpLocks/>
            </p:cNvCxnSpPr>
            <p:nvPr/>
          </p:nvCxnSpPr>
          <p:spPr>
            <a:xfrm>
              <a:off x="6432359" y="2718151"/>
              <a:ext cx="1332225" cy="0"/>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139421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042FC5-0C00-6545-99EB-998B5B04DE23}"/>
              </a:ext>
            </a:extLst>
          </p:cNvPr>
          <p:cNvSpPr/>
          <p:nvPr/>
        </p:nvSpPr>
        <p:spPr>
          <a:xfrm>
            <a:off x="113213" y="1011010"/>
            <a:ext cx="4946468" cy="3416320"/>
          </a:xfrm>
          <a:prstGeom prst="rect">
            <a:avLst/>
          </a:prstGeom>
          <a:solidFill>
            <a:schemeClr val="bg1">
              <a:lumMod val="85000"/>
            </a:schemeClr>
          </a:solidFill>
        </p:spPr>
        <p:txBody>
          <a:bodyPr wrap="square">
            <a:spAutoFit/>
          </a:bodyPr>
          <a:lstStyle/>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eventID</a:t>
            </a: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'ba0aa41d6f9f2d64f’</a:t>
            </a:r>
            <a:r>
              <a:rPr lang="en-US" sz="1200" b="1" i="1" dirty="0">
                <a:latin typeface="Amazon Ember" panose="020B0603020204020204" pitchFamily="34" charset="0"/>
                <a:ea typeface="Amazon Ember" panose="020B0603020204020204" pitchFamily="34" charset="0"/>
                <a:cs typeface="Amazon Ember" panose="020B0603020204020204" pitchFamily="34" charset="0"/>
              </a:rPr>
              <a:t>,</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eventName</a:t>
            </a: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'MODIFY'</a:t>
            </a:r>
            <a:r>
              <a:rPr lang="en-US" sz="1200" b="1" i="1" dirty="0">
                <a:latin typeface="Amazon Ember" panose="020B0603020204020204" pitchFamily="34" charset="0"/>
                <a:ea typeface="Amazon Ember" panose="020B0603020204020204" pitchFamily="34" charset="0"/>
                <a:cs typeface="Amazon Ember" panose="020B0603020204020204" pitchFamily="34" charset="0"/>
              </a:rPr>
              <a:t>,</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eventVersion</a:t>
            </a: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'1.1'</a:t>
            </a:r>
            <a:r>
              <a:rPr lang="en-US" sz="1200" b="1" i="1" dirty="0">
                <a:latin typeface="Amazon Ember" panose="020B0603020204020204" pitchFamily="34" charset="0"/>
                <a:ea typeface="Amazon Ember" panose="020B0603020204020204" pitchFamily="34" charset="0"/>
                <a:cs typeface="Amazon Ember" panose="020B0603020204020204" pitchFamily="34" charset="0"/>
              </a:rPr>
              <a:t>,</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eventSource</a:t>
            </a: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r>
              <a:rPr lang="en-US" sz="1200" b="1" i="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aws:dynamodb</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r>
              <a:rPr lang="en-US" sz="1200" b="1" i="1" dirty="0">
                <a:latin typeface="Amazon Ember" panose="020B0603020204020204" pitchFamily="34" charset="0"/>
                <a:ea typeface="Amazon Ember" panose="020B0603020204020204" pitchFamily="34" charset="0"/>
                <a:cs typeface="Amazon Ember" panose="020B0603020204020204" pitchFamily="34" charset="0"/>
              </a:rPr>
              <a:t>,</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awsRegion</a:t>
            </a: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'us-east-1'</a:t>
            </a:r>
            <a:r>
              <a:rPr lang="en-US" sz="1200" b="1" i="1" dirty="0">
                <a:latin typeface="Amazon Ember" panose="020B0603020204020204" pitchFamily="34" charset="0"/>
                <a:ea typeface="Amazon Ember" panose="020B0603020204020204" pitchFamily="34" charset="0"/>
                <a:cs typeface="Amazon Ember" panose="020B0603020204020204" pitchFamily="34" charset="0"/>
              </a:rPr>
              <a:t>,</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dynamodb</a:t>
            </a: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ApproximateCreationDateTime</a:t>
            </a: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1546020023.0</a:t>
            </a:r>
            <a:r>
              <a:rPr lang="en-US" sz="1200" b="1" i="1" dirty="0">
                <a:latin typeface="Amazon Ember" panose="020B0603020204020204" pitchFamily="34" charset="0"/>
                <a:ea typeface="Amazon Ember" panose="020B0603020204020204" pitchFamily="34" charset="0"/>
                <a:cs typeface="Amazon Ember" panose="020B0603020204020204" pitchFamily="34" charset="0"/>
              </a:rPr>
              <a:t>,</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NewImage</a:t>
            </a: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{Full map of item goes here}</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SequenceNumber</a:t>
            </a: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'113973700000000001108655351'</a:t>
            </a:r>
            <a:r>
              <a:rPr lang="en-US" sz="1200" b="1" i="1" dirty="0">
                <a:latin typeface="Amazon Ember" panose="020B0603020204020204" pitchFamily="34" charset="0"/>
                <a:ea typeface="Amazon Ember" panose="020B0603020204020204" pitchFamily="34" charset="0"/>
                <a:cs typeface="Amazon Ember" panose="020B0603020204020204" pitchFamily="34" charset="0"/>
              </a:rPr>
              <a:t>,</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SizeBytes</a:t>
            </a: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116</a:t>
            </a:r>
            <a:r>
              <a:rPr lang="en-US" sz="1200" b="1" i="1" dirty="0">
                <a:latin typeface="Amazon Ember" panose="020B0603020204020204" pitchFamily="34" charset="0"/>
                <a:ea typeface="Amazon Ember" panose="020B0603020204020204" pitchFamily="34" charset="0"/>
                <a:cs typeface="Amazon Ember" panose="020B0603020204020204" pitchFamily="34" charset="0"/>
              </a:rPr>
              <a:t>,</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StreamViewType</a:t>
            </a:r>
            <a:r>
              <a:rPr lang="en-US" sz="1200" b="1" i="1" dirty="0">
                <a:latin typeface="Amazon Ember" panose="020B0603020204020204" pitchFamily="34" charset="0"/>
                <a:ea typeface="Amazon Ember" panose="020B0603020204020204" pitchFamily="34" charset="0"/>
                <a:cs typeface="Amazon Ember" panose="020B0603020204020204" pitchFamily="34" charset="0"/>
              </a:rPr>
              <a:t>’: 				</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'NEW_AND_OLD_IMAGES'</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	},		'</a:t>
            </a:r>
            <a:r>
              <a:rPr lang="en-US" sz="1200" b="1" i="1" dirty="0" err="1">
                <a:latin typeface="Amazon Ember" panose="020B0603020204020204" pitchFamily="34" charset="0"/>
                <a:ea typeface="Amazon Ember" panose="020B0603020204020204" pitchFamily="34" charset="0"/>
                <a:cs typeface="Amazon Ember" panose="020B0603020204020204" pitchFamily="34" charset="0"/>
              </a:rPr>
              <a:t>eventSourceARN</a:t>
            </a:r>
            <a:r>
              <a:rPr lang="en-US" sz="1200" b="1" i="1" dirty="0">
                <a:latin typeface="Amazon Ember" panose="020B0603020204020204" pitchFamily="34" charset="0"/>
                <a:ea typeface="Amazon Ember" panose="020B0603020204020204" pitchFamily="34" charset="0"/>
                <a:cs typeface="Amazon Ember" panose="020B0603020204020204" pitchFamily="34" charset="0"/>
              </a:rPr>
              <a:t>':</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r>
              <a:rPr lang="en-US" sz="1200" b="1" i="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arn:aws:ddb:reg:acct:tbl</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r>
              <a:rPr lang="en-US" sz="1200" b="1" i="1" dirty="0" err="1">
                <a:solidFill>
                  <a:srgbClr val="0070C0"/>
                </a:solidFill>
                <a:latin typeface="Amazon Ember" panose="020B0603020204020204" pitchFamily="34" charset="0"/>
                <a:ea typeface="Amazon Ember" panose="020B0603020204020204" pitchFamily="34" charset="0"/>
                <a:cs typeface="Amazon Ember" panose="020B0603020204020204" pitchFamily="34" charset="0"/>
              </a:rPr>
              <a:t>str</a:t>
            </a:r>
            <a:r>
              <a:rPr lang="en-US" sz="1200" b="1" i="1"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t>
            </a:r>
          </a:p>
          <a:p>
            <a:pPr defTabSz="685730">
              <a:defRPr/>
            </a:pPr>
            <a:r>
              <a:rPr lang="en-US" sz="1200" b="1" i="1"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5" name="TextBox 4">
            <a:extLst>
              <a:ext uri="{FF2B5EF4-FFF2-40B4-BE49-F238E27FC236}">
                <a16:creationId xmlns:a16="http://schemas.microsoft.com/office/drawing/2014/main" id="{DF83EB08-8AA0-DF46-872F-E76D84929E79}"/>
              </a:ext>
            </a:extLst>
          </p:cNvPr>
          <p:cNvSpPr txBox="1"/>
          <p:nvPr/>
        </p:nvSpPr>
        <p:spPr>
          <a:xfrm>
            <a:off x="521018" y="564496"/>
            <a:ext cx="3538148" cy="400110"/>
          </a:xfrm>
          <a:prstGeom prst="rect">
            <a:avLst/>
          </a:prstGeom>
          <a:noFill/>
        </p:spPr>
        <p:txBody>
          <a:bodyPr wrap="none" rtlCol="0">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Anatomy of a Stream Record</a:t>
            </a:r>
          </a:p>
        </p:txBody>
      </p:sp>
      <p:sp>
        <p:nvSpPr>
          <p:cNvPr id="6" name="Content Placeholder 2">
            <a:extLst>
              <a:ext uri="{FF2B5EF4-FFF2-40B4-BE49-F238E27FC236}">
                <a16:creationId xmlns:a16="http://schemas.microsoft.com/office/drawing/2014/main" id="{72CC1284-8D3B-9F42-A2C4-A3554D37F199}"/>
              </a:ext>
            </a:extLst>
          </p:cNvPr>
          <p:cNvSpPr txBox="1">
            <a:spLocks/>
          </p:cNvSpPr>
          <p:nvPr/>
        </p:nvSpPr>
        <p:spPr>
          <a:xfrm>
            <a:off x="5444144" y="1149509"/>
            <a:ext cx="3699856" cy="3139321"/>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1800"/>
              </a:spcAft>
            </a:pPr>
            <a:r>
              <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Sequence number:</a:t>
            </a:r>
            <a:br>
              <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a:t>
            </a:r>
            <a:r>
              <a:rPr lang="en-US" sz="1800" i="1"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Ordered within shard</a:t>
            </a:r>
          </a:p>
          <a:p>
            <a:pPr>
              <a:spcBef>
                <a:spcPts val="0"/>
              </a:spcBef>
              <a:spcAft>
                <a:spcPts val="1800"/>
              </a:spcAft>
            </a:pPr>
            <a:r>
              <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Record Image Options:</a:t>
            </a:r>
            <a:br>
              <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a:t>
            </a:r>
            <a:r>
              <a:rPr lang="en-US" sz="1800" i="1"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Old/New Images or Keys Only</a:t>
            </a:r>
          </a:p>
          <a:p>
            <a:pPr>
              <a:spcBef>
                <a:spcPts val="0"/>
              </a:spcBef>
              <a:spcAft>
                <a:spcPts val="1800"/>
              </a:spcAft>
            </a:pPr>
            <a:r>
              <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Type of event</a:t>
            </a:r>
          </a:p>
          <a:p>
            <a:pPr>
              <a:spcBef>
                <a:spcPts val="0"/>
              </a:spcBef>
              <a:spcAft>
                <a:spcPts val="1800"/>
              </a:spcAft>
            </a:pPr>
            <a:r>
              <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TTL delete: principal = </a:t>
            </a:r>
            <a:r>
              <a:rPr lang="en-US" sz="1800" spc="-2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dynamodb</a:t>
            </a:r>
            <a:endPar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0"/>
              </a:spcBef>
              <a:spcAft>
                <a:spcPts val="1800"/>
              </a:spcAft>
            </a:pPr>
            <a:r>
              <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Two consumers per stream</a:t>
            </a:r>
            <a:br>
              <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1800" spc="-2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itle 1">
            <a:extLst>
              <a:ext uri="{FF2B5EF4-FFF2-40B4-BE49-F238E27FC236}">
                <a16:creationId xmlns:a16="http://schemas.microsoft.com/office/drawing/2014/main" id="{1B4E2F01-3C78-BB42-9140-42A61A183538}"/>
              </a:ext>
            </a:extLst>
          </p:cNvPr>
          <p:cNvSpPr txBox="1">
            <a:spLocks/>
          </p:cNvSpPr>
          <p:nvPr/>
        </p:nvSpPr>
        <p:spPr>
          <a:xfrm>
            <a:off x="268050" y="138542"/>
            <a:ext cx="3926144" cy="323077"/>
          </a:xfrm>
          <a:prstGeom prst="rect">
            <a:avLst/>
          </a:prstGeom>
        </p:spPr>
        <p:txBody>
          <a:bodyPr vert="horz" lIns="0" tIns="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sz="3000" spc="-75" dirty="0">
                <a:ln w="3175">
                  <a:noFill/>
                </a:ln>
                <a:latin typeface="Amazon Ember" panose="020B0603020204020204" pitchFamily="34" charset="0"/>
                <a:ea typeface="Amazon Ember" panose="020B0603020204020204" pitchFamily="34" charset="0"/>
                <a:cs typeface="Amazon Ember" panose="020B0603020204020204" pitchFamily="34" charset="0"/>
              </a:rPr>
              <a:t>DynamoDB Streams</a:t>
            </a:r>
          </a:p>
        </p:txBody>
      </p:sp>
    </p:spTree>
    <p:extLst>
      <p:ext uri="{BB962C8B-B14F-4D97-AF65-F5344CB8AC3E}">
        <p14:creationId xmlns:p14="http://schemas.microsoft.com/office/powerpoint/2010/main" val="6816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08480" y="660337"/>
            <a:ext cx="5212080" cy="4168253"/>
          </a:xfrm>
          <a:prstGeom prst="rect">
            <a:avLst/>
          </a:prstGeom>
        </p:spPr>
      </p:pic>
      <p:sp>
        <p:nvSpPr>
          <p:cNvPr id="19457" name="Title 5"/>
          <p:cNvSpPr>
            <a:spLocks noGrp="1"/>
          </p:cNvSpPr>
          <p:nvPr>
            <p:ph type="title"/>
          </p:nvPr>
        </p:nvSpPr>
        <p:spPr>
          <a:xfrm>
            <a:off x="336550" y="114300"/>
            <a:ext cx="8205788" cy="546100"/>
          </a:xfrm>
        </p:spPr>
        <p:txBody>
          <a:bodyPr/>
          <a:lstStyle/>
          <a:p>
            <a:pPr eaLnBrk="1" hangingPunct="1"/>
            <a:r>
              <a:rPr lang="en-US" dirty="0">
                <a:latin typeface="Arial" charset="0"/>
                <a:ea typeface="MS PGothic" charset="0"/>
              </a:rPr>
              <a:t>SQL vs. NoSQL design pattern</a:t>
            </a:r>
          </a:p>
        </p:txBody>
      </p:sp>
      <p:sp>
        <p:nvSpPr>
          <p:cNvPr id="6" name="Oval 5"/>
          <p:cNvSpPr/>
          <p:nvPr/>
        </p:nvSpPr>
        <p:spPr>
          <a:xfrm>
            <a:off x="1274763" y="1296988"/>
            <a:ext cx="3500437" cy="3500437"/>
          </a:xfrm>
          <a:prstGeom prst="ellipse">
            <a:avLst/>
          </a:prstGeom>
          <a:noFill/>
          <a:ln w="2540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solidFill>
                <a:srgbClr val="FFFFFF"/>
              </a:solidFill>
              <a:latin typeface="Arial" charset="0"/>
              <a:ea typeface="ＭＳ Ｐゴシック" charset="0"/>
              <a:cs typeface="MS PGothic" charset="0"/>
            </a:endParaRPr>
          </a:p>
        </p:txBody>
      </p:sp>
      <p:cxnSp>
        <p:nvCxnSpPr>
          <p:cNvPr id="7" name="Straight Connector 6"/>
          <p:cNvCxnSpPr>
            <a:cxnSpLocks noChangeShapeType="1"/>
            <a:stCxn id="6" idx="7"/>
            <a:endCxn id="6" idx="3"/>
          </p:cNvCxnSpPr>
          <p:nvPr/>
        </p:nvCxnSpPr>
        <p:spPr bwMode="auto">
          <a:xfrm flipH="1">
            <a:off x="1787525" y="1809750"/>
            <a:ext cx="2474913" cy="2474913"/>
          </a:xfrm>
          <a:prstGeom prst="line">
            <a:avLst/>
          </a:prstGeom>
          <a:noFill/>
          <a:ln w="254000">
            <a:solidFill>
              <a:srgbClr val="FF0000"/>
            </a:solidFill>
            <a:round/>
            <a:headEnd/>
            <a:tailEn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1830952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a:xfrm>
            <a:off x="150819" y="108149"/>
            <a:ext cx="8644655" cy="994172"/>
          </a:xfrm>
        </p:spPr>
        <p:txBody>
          <a:bodyPr>
            <a:normAutofit/>
          </a:bodyPr>
          <a:lstStyle/>
          <a:p>
            <a:r>
              <a:rPr lang="en-US" altLang="en-US" sz="3200" dirty="0">
                <a:latin typeface="Amazon Ember" panose="020B0603020204020204" pitchFamily="34" charset="0"/>
                <a:ea typeface="Amazon Ember" panose="020B0603020204020204" pitchFamily="34" charset="0"/>
                <a:cs typeface="Amazon Ember" panose="020B0603020204020204" pitchFamily="34" charset="0"/>
              </a:rPr>
              <a:t>Serverless &amp; Event Driven Architecture</a:t>
            </a:r>
          </a:p>
        </p:txBody>
      </p:sp>
      <p:grpSp>
        <p:nvGrpSpPr>
          <p:cNvPr id="111621" name="Group 236"/>
          <p:cNvGrpSpPr>
            <a:grpSpLocks/>
          </p:cNvGrpSpPr>
          <p:nvPr/>
        </p:nvGrpSpPr>
        <p:grpSpPr bwMode="auto">
          <a:xfrm>
            <a:off x="4029082" y="1347791"/>
            <a:ext cx="2989263" cy="803275"/>
            <a:chOff x="0" y="0"/>
            <a:chExt cx="7970620" cy="2140056"/>
          </a:xfrm>
          <a:gradFill>
            <a:gsLst>
              <a:gs pos="0">
                <a:schemeClr val="accent1">
                  <a:lumMod val="40000"/>
                  <a:lumOff val="60000"/>
                </a:schemeClr>
              </a:gs>
              <a:gs pos="100000">
                <a:schemeClr val="accent1"/>
              </a:gs>
            </a:gsLst>
            <a:lin ang="5400000" scaled="0"/>
          </a:gradFill>
        </p:grpSpPr>
        <p:sp>
          <p:nvSpPr>
            <p:cNvPr id="47" name="Shape 227"/>
            <p:cNvSpPr>
              <a:spLocks noChangeArrowheads="1"/>
            </p:cNvSpPr>
            <p:nvPr/>
          </p:nvSpPr>
          <p:spPr bwMode="auto">
            <a:xfrm>
              <a:off x="173552" y="50752"/>
              <a:ext cx="698433" cy="1810166"/>
            </a:xfrm>
            <a:prstGeom prst="rect">
              <a:avLst/>
            </a:prstGeom>
            <a:gradFill>
              <a:gsLst>
                <a:gs pos="0">
                  <a:schemeClr val="tx1">
                    <a:lumMod val="20000"/>
                    <a:lumOff val="80000"/>
                  </a:schemeClr>
                </a:gs>
                <a:gs pos="100000">
                  <a:schemeClr val="accent3"/>
                </a:gs>
              </a:gsLst>
              <a:lin ang="5400000" scaled="0"/>
            </a:gradFill>
            <a:ln>
              <a:noFill/>
            </a:ln>
            <a:effectLst>
              <a:outerShdw blurRad="101600" rotWithShape="0">
                <a:srgbClr val="808080">
                  <a:alpha val="50000"/>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9050" tIns="19050" rIns="19050" bIns="19050" anchor="ctr"/>
            <a:lstStyle/>
            <a:p>
              <a:pPr marL="0" marR="0" lvl="0" indent="0" algn="l" defTabSz="219066" rtl="0" eaLnBrk="1" fontAlgn="auto" latinLnBrk="0" hangingPunct="1">
                <a:lnSpc>
                  <a:spcPct val="100000"/>
                </a:lnSpc>
                <a:spcBef>
                  <a:spcPts val="0"/>
                </a:spcBef>
                <a:spcAft>
                  <a:spcPts val="0"/>
                </a:spcAft>
                <a:buClrTx/>
                <a:buSzTx/>
                <a:buFontTx/>
                <a:buNone/>
                <a:tabLst/>
                <a:defRPr sz="3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1400" b="0" i="0" u="none" strike="noStrike" kern="1200" cap="none" spc="0" normalizeH="0" baseline="0" noProof="0" dirty="0">
                <a:ln>
                  <a:noFill/>
                </a:ln>
                <a:solidFill>
                  <a:srgbClr val="474746"/>
                </a:solidFill>
                <a:effectLst>
                  <a:outerShdw blurRad="38100" dist="64529" dir="2700000" rotWithShape="0">
                    <a:srgbClr val="000000">
                      <a:alpha val="48275"/>
                    </a:srgbClr>
                  </a:outerShdw>
                </a:effectLst>
                <a:uLnTx/>
                <a:uFillTx/>
                <a:latin typeface="Amazon Ember" panose="020B0603020204020204" pitchFamily="34" charset="0"/>
                <a:ea typeface="Amazon Ember" panose="020B0603020204020204" pitchFamily="34" charset="0"/>
                <a:cs typeface="Amazon Ember" panose="020B0603020204020204" pitchFamily="34" charset="0"/>
                <a:sym typeface="Helvetica Neue Light"/>
              </a:endParaRPr>
            </a:p>
          </p:txBody>
        </p:sp>
        <p:sp>
          <p:nvSpPr>
            <p:cNvPr id="48" name="Shape 228"/>
            <p:cNvSpPr>
              <a:spLocks noChangeArrowheads="1"/>
            </p:cNvSpPr>
            <p:nvPr/>
          </p:nvSpPr>
          <p:spPr bwMode="auto">
            <a:xfrm>
              <a:off x="1113264" y="50752"/>
              <a:ext cx="698433" cy="1810166"/>
            </a:xfrm>
            <a:prstGeom prst="rect">
              <a:avLst/>
            </a:prstGeom>
            <a:gradFill>
              <a:gsLst>
                <a:gs pos="0">
                  <a:schemeClr val="tx1">
                    <a:lumMod val="20000"/>
                    <a:lumOff val="80000"/>
                  </a:schemeClr>
                </a:gs>
                <a:gs pos="100000">
                  <a:schemeClr val="accent3"/>
                </a:gs>
              </a:gsLst>
              <a:lin ang="5400000" scaled="0"/>
            </a:gradFill>
            <a:ln>
              <a:noFill/>
            </a:ln>
            <a:effectLst>
              <a:outerShdw blurRad="101600" rotWithShape="0">
                <a:srgbClr val="808080">
                  <a:alpha val="50000"/>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9050" tIns="19050" rIns="19050" bIns="19050" anchor="ctr"/>
            <a:lstStyle/>
            <a:p>
              <a:pPr marL="0" marR="0" lvl="0" indent="0" algn="l" defTabSz="219066" rtl="0" eaLnBrk="1" fontAlgn="auto" latinLnBrk="0" hangingPunct="1">
                <a:lnSpc>
                  <a:spcPct val="100000"/>
                </a:lnSpc>
                <a:spcBef>
                  <a:spcPts val="0"/>
                </a:spcBef>
                <a:spcAft>
                  <a:spcPts val="0"/>
                </a:spcAft>
                <a:buClrTx/>
                <a:buSzTx/>
                <a:buFontTx/>
                <a:buNone/>
                <a:tabLst/>
                <a:defRPr sz="3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1400" b="0" i="0" u="none" strike="noStrike" kern="1200" cap="none" spc="0" normalizeH="0" baseline="0" noProof="0" dirty="0">
                <a:ln>
                  <a:noFill/>
                </a:ln>
                <a:solidFill>
                  <a:srgbClr val="474746"/>
                </a:solidFill>
                <a:effectLst>
                  <a:outerShdw blurRad="38100" dist="64529" dir="2700000" rotWithShape="0">
                    <a:srgbClr val="000000">
                      <a:alpha val="48275"/>
                    </a:srgbClr>
                  </a:outerShdw>
                </a:effectLst>
                <a:uLnTx/>
                <a:uFillTx/>
                <a:latin typeface="Amazon Ember" panose="020B0603020204020204" pitchFamily="34" charset="0"/>
                <a:ea typeface="Amazon Ember" panose="020B0603020204020204" pitchFamily="34" charset="0"/>
                <a:cs typeface="Amazon Ember" panose="020B0603020204020204" pitchFamily="34" charset="0"/>
                <a:sym typeface="Helvetica Neue Light"/>
              </a:endParaRPr>
            </a:p>
          </p:txBody>
        </p:sp>
        <p:sp>
          <p:nvSpPr>
            <p:cNvPr id="49" name="Shape 229"/>
            <p:cNvSpPr>
              <a:spLocks noChangeArrowheads="1"/>
            </p:cNvSpPr>
            <p:nvPr/>
          </p:nvSpPr>
          <p:spPr bwMode="auto">
            <a:xfrm>
              <a:off x="2052975" y="50752"/>
              <a:ext cx="698433" cy="1810166"/>
            </a:xfrm>
            <a:prstGeom prst="rect">
              <a:avLst/>
            </a:prstGeom>
            <a:gradFill>
              <a:gsLst>
                <a:gs pos="0">
                  <a:schemeClr val="tx1">
                    <a:lumMod val="20000"/>
                    <a:lumOff val="80000"/>
                  </a:schemeClr>
                </a:gs>
                <a:gs pos="100000">
                  <a:schemeClr val="accent3"/>
                </a:gs>
              </a:gsLst>
              <a:lin ang="5400000" scaled="0"/>
            </a:gradFill>
            <a:ln>
              <a:noFill/>
            </a:ln>
            <a:effectLst>
              <a:outerShdw blurRad="101600" rotWithShape="0">
                <a:srgbClr val="808080">
                  <a:alpha val="50000"/>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9050" tIns="19050" rIns="19050" bIns="19050" anchor="ctr"/>
            <a:lstStyle/>
            <a:p>
              <a:pPr marL="0" marR="0" lvl="0" indent="0" algn="l" defTabSz="219066" rtl="0" eaLnBrk="1" fontAlgn="auto" latinLnBrk="0" hangingPunct="1">
                <a:lnSpc>
                  <a:spcPct val="100000"/>
                </a:lnSpc>
                <a:spcBef>
                  <a:spcPts val="0"/>
                </a:spcBef>
                <a:spcAft>
                  <a:spcPts val="0"/>
                </a:spcAft>
                <a:buClrTx/>
                <a:buSzTx/>
                <a:buFontTx/>
                <a:buNone/>
                <a:tabLst/>
                <a:defRPr sz="3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1400" b="0" i="0" u="none" strike="noStrike" kern="1200" cap="none" spc="0" normalizeH="0" baseline="0" noProof="0" dirty="0">
                <a:ln>
                  <a:noFill/>
                </a:ln>
                <a:solidFill>
                  <a:srgbClr val="474746"/>
                </a:solidFill>
                <a:effectLst>
                  <a:outerShdw blurRad="38100" dist="64529" dir="2700000" rotWithShape="0">
                    <a:srgbClr val="000000">
                      <a:alpha val="48275"/>
                    </a:srgbClr>
                  </a:outerShdw>
                </a:effectLst>
                <a:uLnTx/>
                <a:uFillTx/>
                <a:latin typeface="Amazon Ember" panose="020B0603020204020204" pitchFamily="34" charset="0"/>
                <a:ea typeface="Amazon Ember" panose="020B0603020204020204" pitchFamily="34" charset="0"/>
                <a:cs typeface="Amazon Ember" panose="020B0603020204020204" pitchFamily="34" charset="0"/>
                <a:sym typeface="Helvetica Neue Light"/>
              </a:endParaRPr>
            </a:p>
          </p:txBody>
        </p:sp>
        <p:sp>
          <p:nvSpPr>
            <p:cNvPr id="50" name="Shape 230"/>
            <p:cNvSpPr>
              <a:spLocks noChangeArrowheads="1"/>
            </p:cNvSpPr>
            <p:nvPr/>
          </p:nvSpPr>
          <p:spPr bwMode="auto">
            <a:xfrm>
              <a:off x="2996919" y="50752"/>
              <a:ext cx="694202" cy="1810166"/>
            </a:xfrm>
            <a:prstGeom prst="rect">
              <a:avLst/>
            </a:prstGeom>
            <a:gradFill>
              <a:gsLst>
                <a:gs pos="0">
                  <a:schemeClr val="tx1">
                    <a:lumMod val="20000"/>
                    <a:lumOff val="80000"/>
                  </a:schemeClr>
                </a:gs>
                <a:gs pos="100000">
                  <a:schemeClr val="accent3"/>
                </a:gs>
              </a:gsLst>
              <a:lin ang="5400000" scaled="0"/>
            </a:gradFill>
            <a:ln>
              <a:noFill/>
            </a:ln>
            <a:effectLst>
              <a:outerShdw blurRad="101600" rotWithShape="0">
                <a:srgbClr val="808080">
                  <a:alpha val="50000"/>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9050" tIns="19050" rIns="19050" bIns="19050" anchor="ctr"/>
            <a:lstStyle/>
            <a:p>
              <a:pPr marL="0" marR="0" lvl="0" indent="0" algn="l" defTabSz="219066" rtl="0" eaLnBrk="1" fontAlgn="auto" latinLnBrk="0" hangingPunct="1">
                <a:lnSpc>
                  <a:spcPct val="100000"/>
                </a:lnSpc>
                <a:spcBef>
                  <a:spcPts val="0"/>
                </a:spcBef>
                <a:spcAft>
                  <a:spcPts val="0"/>
                </a:spcAft>
                <a:buClrTx/>
                <a:buSzTx/>
                <a:buFontTx/>
                <a:buNone/>
                <a:tabLst/>
                <a:defRPr sz="3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1400" b="0" i="0" u="none" strike="noStrike" kern="1200" cap="none" spc="0" normalizeH="0" baseline="0" noProof="0" dirty="0">
                <a:ln>
                  <a:noFill/>
                </a:ln>
                <a:solidFill>
                  <a:srgbClr val="474746"/>
                </a:solidFill>
                <a:effectLst>
                  <a:outerShdw blurRad="38100" dist="64529" dir="2700000" rotWithShape="0">
                    <a:srgbClr val="000000">
                      <a:alpha val="48275"/>
                    </a:srgbClr>
                  </a:outerShdw>
                </a:effectLst>
                <a:uLnTx/>
                <a:uFillTx/>
                <a:latin typeface="Amazon Ember" panose="020B0603020204020204" pitchFamily="34" charset="0"/>
                <a:ea typeface="Amazon Ember" panose="020B0603020204020204" pitchFamily="34" charset="0"/>
                <a:cs typeface="Amazon Ember" panose="020B0603020204020204" pitchFamily="34" charset="0"/>
                <a:sym typeface="Helvetica Neue Light"/>
              </a:endParaRPr>
            </a:p>
          </p:txBody>
        </p:sp>
        <p:sp>
          <p:nvSpPr>
            <p:cNvPr id="51" name="Shape 231"/>
            <p:cNvSpPr>
              <a:spLocks noChangeArrowheads="1"/>
            </p:cNvSpPr>
            <p:nvPr/>
          </p:nvSpPr>
          <p:spPr bwMode="auto">
            <a:xfrm>
              <a:off x="3936631" y="50752"/>
              <a:ext cx="694202" cy="1810166"/>
            </a:xfrm>
            <a:prstGeom prst="rect">
              <a:avLst/>
            </a:prstGeom>
            <a:gradFill>
              <a:gsLst>
                <a:gs pos="0">
                  <a:schemeClr val="tx1">
                    <a:lumMod val="20000"/>
                    <a:lumOff val="80000"/>
                  </a:schemeClr>
                </a:gs>
                <a:gs pos="100000">
                  <a:schemeClr val="accent3"/>
                </a:gs>
              </a:gsLst>
              <a:lin ang="5400000" scaled="0"/>
            </a:gradFill>
            <a:ln>
              <a:noFill/>
            </a:ln>
            <a:effectLst>
              <a:outerShdw blurRad="101600" rotWithShape="0">
                <a:srgbClr val="808080">
                  <a:alpha val="50000"/>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9050" tIns="19050" rIns="19050" bIns="19050" anchor="ctr"/>
            <a:lstStyle/>
            <a:p>
              <a:pPr marL="0" marR="0" lvl="0" indent="0" algn="l" defTabSz="219066" rtl="0" eaLnBrk="1" fontAlgn="auto" latinLnBrk="0" hangingPunct="1">
                <a:lnSpc>
                  <a:spcPct val="100000"/>
                </a:lnSpc>
                <a:spcBef>
                  <a:spcPts val="0"/>
                </a:spcBef>
                <a:spcAft>
                  <a:spcPts val="0"/>
                </a:spcAft>
                <a:buClrTx/>
                <a:buSzTx/>
                <a:buFontTx/>
                <a:buNone/>
                <a:tabLst/>
                <a:defRPr sz="3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1400" b="0" i="0" u="none" strike="noStrike" kern="1200" cap="none" spc="0" normalizeH="0" baseline="0" noProof="0" dirty="0">
                <a:ln>
                  <a:noFill/>
                </a:ln>
                <a:solidFill>
                  <a:srgbClr val="474746"/>
                </a:solidFill>
                <a:effectLst>
                  <a:outerShdw blurRad="38100" dist="64529" dir="2700000" rotWithShape="0">
                    <a:srgbClr val="000000">
                      <a:alpha val="48275"/>
                    </a:srgbClr>
                  </a:outerShdw>
                </a:effectLst>
                <a:uLnTx/>
                <a:uFillTx/>
                <a:latin typeface="Amazon Ember" panose="020B0603020204020204" pitchFamily="34" charset="0"/>
                <a:ea typeface="Amazon Ember" panose="020B0603020204020204" pitchFamily="34" charset="0"/>
                <a:cs typeface="Amazon Ember" panose="020B0603020204020204" pitchFamily="34" charset="0"/>
                <a:sym typeface="Helvetica Neue Light"/>
              </a:endParaRPr>
            </a:p>
          </p:txBody>
        </p:sp>
        <p:sp>
          <p:nvSpPr>
            <p:cNvPr id="52" name="Shape 232"/>
            <p:cNvSpPr>
              <a:spLocks noChangeArrowheads="1"/>
            </p:cNvSpPr>
            <p:nvPr/>
          </p:nvSpPr>
          <p:spPr bwMode="auto">
            <a:xfrm>
              <a:off x="4876342" y="50752"/>
              <a:ext cx="698436" cy="1810166"/>
            </a:xfrm>
            <a:prstGeom prst="rect">
              <a:avLst/>
            </a:prstGeom>
            <a:gradFill>
              <a:gsLst>
                <a:gs pos="0">
                  <a:schemeClr val="tx1">
                    <a:lumMod val="20000"/>
                    <a:lumOff val="80000"/>
                  </a:schemeClr>
                </a:gs>
                <a:gs pos="100000">
                  <a:schemeClr val="accent3"/>
                </a:gs>
              </a:gsLst>
              <a:lin ang="5400000" scaled="0"/>
            </a:gradFill>
            <a:ln>
              <a:noFill/>
            </a:ln>
            <a:effectLst>
              <a:outerShdw blurRad="101600" rotWithShape="0">
                <a:srgbClr val="808080">
                  <a:alpha val="50000"/>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9050" tIns="19050" rIns="19050" bIns="19050" anchor="ctr"/>
            <a:lstStyle/>
            <a:p>
              <a:pPr marL="0" marR="0" lvl="0" indent="0" algn="l" defTabSz="219066" rtl="0" eaLnBrk="1" fontAlgn="auto" latinLnBrk="0" hangingPunct="1">
                <a:lnSpc>
                  <a:spcPct val="100000"/>
                </a:lnSpc>
                <a:spcBef>
                  <a:spcPts val="0"/>
                </a:spcBef>
                <a:spcAft>
                  <a:spcPts val="0"/>
                </a:spcAft>
                <a:buClrTx/>
                <a:buSzTx/>
                <a:buFontTx/>
                <a:buNone/>
                <a:tabLst/>
                <a:defRPr sz="3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1400" b="0" i="0" u="none" strike="noStrike" kern="1200" cap="none" spc="0" normalizeH="0" baseline="0" noProof="0" dirty="0">
                <a:ln>
                  <a:noFill/>
                </a:ln>
                <a:solidFill>
                  <a:srgbClr val="474746"/>
                </a:solidFill>
                <a:effectLst>
                  <a:outerShdw blurRad="38100" dist="64529" dir="2700000" rotWithShape="0">
                    <a:srgbClr val="000000">
                      <a:alpha val="48275"/>
                    </a:srgbClr>
                  </a:outerShdw>
                </a:effectLst>
                <a:uLnTx/>
                <a:uFillTx/>
                <a:latin typeface="Amazon Ember" panose="020B0603020204020204" pitchFamily="34" charset="0"/>
                <a:ea typeface="Amazon Ember" panose="020B0603020204020204" pitchFamily="34" charset="0"/>
                <a:cs typeface="Amazon Ember" panose="020B0603020204020204" pitchFamily="34" charset="0"/>
                <a:sym typeface="Helvetica Neue Light"/>
              </a:endParaRPr>
            </a:p>
          </p:txBody>
        </p:sp>
        <p:sp>
          <p:nvSpPr>
            <p:cNvPr id="53" name="Shape 233"/>
            <p:cNvSpPr>
              <a:spLocks noChangeArrowheads="1"/>
            </p:cNvSpPr>
            <p:nvPr/>
          </p:nvSpPr>
          <p:spPr bwMode="auto">
            <a:xfrm rot="-15916">
              <a:off x="5816054" y="50752"/>
              <a:ext cx="698436" cy="1810166"/>
            </a:xfrm>
            <a:prstGeom prst="rect">
              <a:avLst/>
            </a:prstGeom>
            <a:gradFill>
              <a:gsLst>
                <a:gs pos="0">
                  <a:schemeClr val="tx1">
                    <a:lumMod val="20000"/>
                    <a:lumOff val="80000"/>
                  </a:schemeClr>
                </a:gs>
                <a:gs pos="100000">
                  <a:schemeClr val="accent3"/>
                </a:gs>
              </a:gsLst>
              <a:lin ang="5400000" scaled="0"/>
            </a:gradFill>
            <a:ln>
              <a:noFill/>
            </a:ln>
            <a:effectLst>
              <a:outerShdw blurRad="101600" rotWithShape="0">
                <a:srgbClr val="808080">
                  <a:alpha val="50000"/>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9050" tIns="19050" rIns="19050" bIns="19050" anchor="ctr"/>
            <a:lstStyle/>
            <a:p>
              <a:pPr marL="0" marR="0" lvl="0" indent="0" algn="l" defTabSz="219066" rtl="0" eaLnBrk="1" fontAlgn="auto" latinLnBrk="0" hangingPunct="1">
                <a:lnSpc>
                  <a:spcPct val="100000"/>
                </a:lnSpc>
                <a:spcBef>
                  <a:spcPts val="0"/>
                </a:spcBef>
                <a:spcAft>
                  <a:spcPts val="0"/>
                </a:spcAft>
                <a:buClrTx/>
                <a:buSzTx/>
                <a:buFontTx/>
                <a:buNone/>
                <a:tabLst/>
                <a:defRPr sz="3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1400" b="0" i="0" u="none" strike="noStrike" kern="1200" cap="none" spc="0" normalizeH="0" baseline="0" noProof="0" dirty="0">
                <a:ln>
                  <a:noFill/>
                </a:ln>
                <a:solidFill>
                  <a:srgbClr val="474746"/>
                </a:solidFill>
                <a:effectLst>
                  <a:outerShdw blurRad="38100" dist="64529" dir="2700000" rotWithShape="0">
                    <a:srgbClr val="000000">
                      <a:alpha val="48275"/>
                    </a:srgbClr>
                  </a:outerShdw>
                </a:effectLst>
                <a:uLnTx/>
                <a:uFillTx/>
                <a:latin typeface="Amazon Ember" panose="020B0603020204020204" pitchFamily="34" charset="0"/>
                <a:ea typeface="Amazon Ember" panose="020B0603020204020204" pitchFamily="34" charset="0"/>
                <a:cs typeface="Amazon Ember" panose="020B0603020204020204" pitchFamily="34" charset="0"/>
                <a:sym typeface="Helvetica Neue Light"/>
              </a:endParaRPr>
            </a:p>
          </p:txBody>
        </p:sp>
        <p:sp>
          <p:nvSpPr>
            <p:cNvPr id="54" name="Shape 234"/>
            <p:cNvSpPr>
              <a:spLocks noChangeArrowheads="1"/>
            </p:cNvSpPr>
            <p:nvPr/>
          </p:nvSpPr>
          <p:spPr bwMode="auto">
            <a:xfrm rot="669494">
              <a:off x="7107101" y="50752"/>
              <a:ext cx="694202" cy="1810166"/>
            </a:xfrm>
            <a:prstGeom prst="rect">
              <a:avLst/>
            </a:prstGeom>
            <a:gradFill>
              <a:gsLst>
                <a:gs pos="0">
                  <a:schemeClr val="tx1">
                    <a:lumMod val="20000"/>
                    <a:lumOff val="80000"/>
                  </a:schemeClr>
                </a:gs>
                <a:gs pos="100000">
                  <a:schemeClr val="accent3"/>
                </a:gs>
              </a:gsLst>
              <a:lin ang="5400000" scaled="0"/>
            </a:gradFill>
            <a:ln>
              <a:noFill/>
            </a:ln>
            <a:effectLst>
              <a:outerShdw blurRad="101600" rotWithShape="0">
                <a:srgbClr val="808080">
                  <a:alpha val="50000"/>
                </a:srgbClr>
              </a:outerShdw>
            </a:effectLst>
            <a:extLst>
              <a:ext uri="{91240B29-F687-4f45-9708-019B960494DF}">
                <a14:hiddenLine xmlns="" xmlns:a14="http://schemas.microsoft.com/office/drawing/2010/main" w="12700">
                  <a:solidFill>
                    <a:srgbClr val="000000"/>
                  </a:solidFill>
                  <a:miter lim="400000"/>
                  <a:headEnd/>
                  <a:tailEnd/>
                </a14:hiddenLine>
              </a:ext>
            </a:extLst>
          </p:spPr>
          <p:txBody>
            <a:bodyPr lIns="19050" tIns="19050" rIns="19050" bIns="19050" anchor="ctr"/>
            <a:lstStyle/>
            <a:p>
              <a:pPr marL="0" marR="0" lvl="0" indent="0" algn="l" defTabSz="219066" rtl="0" eaLnBrk="1" fontAlgn="auto" latinLnBrk="0" hangingPunct="1">
                <a:lnSpc>
                  <a:spcPct val="100000"/>
                </a:lnSpc>
                <a:spcBef>
                  <a:spcPts val="0"/>
                </a:spcBef>
                <a:spcAft>
                  <a:spcPts val="0"/>
                </a:spcAft>
                <a:buClrTx/>
                <a:buSzTx/>
                <a:buFontTx/>
                <a:buNone/>
                <a:tabLst/>
                <a:defRPr sz="3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kumimoji="0" sz="1400" b="0" i="0" u="none" strike="noStrike" kern="1200" cap="none" spc="0" normalizeH="0" baseline="0" noProof="0" dirty="0">
                <a:ln>
                  <a:noFill/>
                </a:ln>
                <a:solidFill>
                  <a:srgbClr val="474746"/>
                </a:solidFill>
                <a:effectLst>
                  <a:outerShdw blurRad="38100" dist="64529" dir="2700000" rotWithShape="0">
                    <a:srgbClr val="000000">
                      <a:alpha val="48275"/>
                    </a:srgbClr>
                  </a:outerShdw>
                </a:effectLst>
                <a:uLnTx/>
                <a:uFillTx/>
                <a:latin typeface="Amazon Ember" panose="020B0603020204020204" pitchFamily="34" charset="0"/>
                <a:ea typeface="Amazon Ember" panose="020B0603020204020204" pitchFamily="34" charset="0"/>
                <a:cs typeface="Amazon Ember" panose="020B0603020204020204" pitchFamily="34" charset="0"/>
                <a:sym typeface="Helvetica Neue Light"/>
              </a:endParaRPr>
            </a:p>
          </p:txBody>
        </p:sp>
        <p:sp>
          <p:nvSpPr>
            <p:cNvPr id="55" name="Shape 235"/>
            <p:cNvSpPr/>
            <p:nvPr/>
          </p:nvSpPr>
          <p:spPr>
            <a:xfrm flipV="1">
              <a:off x="0" y="2140056"/>
              <a:ext cx="7699712" cy="0"/>
            </a:xfrm>
            <a:prstGeom prst="line">
              <a:avLst/>
            </a:prstGeom>
            <a:grpFill/>
            <a:ln w="50800" cap="flat">
              <a:solidFill>
                <a:schemeClr val="accent2">
                  <a:alpha val="62000"/>
                </a:schemeClr>
              </a:solidFill>
              <a:prstDash val="solid"/>
              <a:miter lim="400000"/>
            </a:ln>
            <a:effectLst/>
          </p:spPr>
          <p:txBody>
            <a:bodyPr lIns="19050" tIns="19050" rIns="19050" bIns="19050" anchor="ctr"/>
            <a:lstStyle/>
            <a:p>
              <a:pPr marL="0" marR="0" lvl="0" indent="0" algn="l" defTabSz="171443" rtl="0" eaLnBrk="1" fontAlgn="auto" latinLnBrk="0" hangingPunct="1">
                <a:lnSpc>
                  <a:spcPct val="100000"/>
                </a:lnSpc>
                <a:spcBef>
                  <a:spcPts val="0"/>
                </a:spcBef>
                <a:spcAft>
                  <a:spcPts val="0"/>
                </a:spcAft>
                <a:buClrTx/>
                <a:buSzTx/>
                <a:buFontTx/>
                <a:buNone/>
                <a:tabLst/>
                <a:defRPr sz="1200">
                  <a:latin typeface="Helvetica"/>
                  <a:ea typeface="Helvetica"/>
                  <a:cs typeface="Helvetica"/>
                  <a:sym typeface="Helvetica"/>
                </a:defRPr>
              </a:pPr>
              <a:endParaRPr kumimoji="0" sz="4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Helvetica"/>
              </a:endParaRPr>
            </a:p>
          </p:txBody>
        </p:sp>
      </p:grpSp>
      <p:sp>
        <p:nvSpPr>
          <p:cNvPr id="3" name="TextBox 2"/>
          <p:cNvSpPr txBox="1"/>
          <p:nvPr/>
        </p:nvSpPr>
        <p:spPr>
          <a:xfrm>
            <a:off x="4633993" y="4246933"/>
            <a:ext cx="1776218" cy="311622"/>
          </a:xfrm>
          <a:prstGeom prst="rect">
            <a:avLst/>
          </a:prstGeom>
          <a:noFill/>
        </p:spPr>
        <p:txBody>
          <a:bodyPr wrap="square" lIns="34289" tIns="17144" rIns="34289" bIns="17144">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Lambda</a:t>
            </a:r>
          </a:p>
        </p:txBody>
      </p:sp>
      <p:sp>
        <p:nvSpPr>
          <p:cNvPr id="23" name="TextBox 22"/>
          <p:cNvSpPr txBox="1"/>
          <p:nvPr/>
        </p:nvSpPr>
        <p:spPr>
          <a:xfrm>
            <a:off x="7266536" y="3976882"/>
            <a:ext cx="1340430" cy="280844"/>
          </a:xfrm>
          <a:prstGeom prst="rect">
            <a:avLst/>
          </a:prstGeom>
          <a:noFill/>
        </p:spPr>
        <p:txBody>
          <a:bodyPr wrap="none" lIns="34289" tIns="17144" rIns="34289" bIns="17144">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Notify change</a:t>
            </a:r>
          </a:p>
        </p:txBody>
      </p:sp>
      <p:sp>
        <p:nvSpPr>
          <p:cNvPr id="111626" name="TextBox 30"/>
          <p:cNvSpPr txBox="1">
            <a:spLocks noChangeArrowheads="1"/>
          </p:cNvSpPr>
          <p:nvPr/>
        </p:nvSpPr>
        <p:spPr bwMode="auto">
          <a:xfrm>
            <a:off x="7110210" y="3130554"/>
            <a:ext cx="152638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Elasticsearch</a:t>
            </a:r>
          </a:p>
        </p:txBody>
      </p:sp>
      <p:cxnSp>
        <p:nvCxnSpPr>
          <p:cNvPr id="5" name="Straight Arrow Connector 4"/>
          <p:cNvCxnSpPr>
            <a:cxnSpLocks noChangeShapeType="1"/>
          </p:cNvCxnSpPr>
          <p:nvPr/>
        </p:nvCxnSpPr>
        <p:spPr bwMode="auto">
          <a:xfrm>
            <a:off x="6096007" y="3967167"/>
            <a:ext cx="2525713" cy="7937"/>
          </a:xfrm>
          <a:prstGeom prst="straightConnector1">
            <a:avLst/>
          </a:prstGeom>
          <a:noFill/>
          <a:ln w="25400">
            <a:solidFill>
              <a:schemeClr val="accent5"/>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37" name="Straight Arrow Connector 36"/>
          <p:cNvCxnSpPr>
            <a:cxnSpLocks noChangeShapeType="1"/>
          </p:cNvCxnSpPr>
          <p:nvPr/>
        </p:nvCxnSpPr>
        <p:spPr bwMode="auto">
          <a:xfrm flipV="1">
            <a:off x="5942020" y="3130554"/>
            <a:ext cx="1296987" cy="384175"/>
          </a:xfrm>
          <a:prstGeom prst="straightConnector1">
            <a:avLst/>
          </a:prstGeom>
          <a:noFill/>
          <a:ln w="25400">
            <a:solidFill>
              <a:schemeClr val="accent5"/>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39" name="Straight Arrow Connector 38"/>
          <p:cNvCxnSpPr>
            <a:cxnSpLocks noChangeShapeType="1"/>
          </p:cNvCxnSpPr>
          <p:nvPr/>
        </p:nvCxnSpPr>
        <p:spPr bwMode="auto">
          <a:xfrm>
            <a:off x="5468945" y="2271713"/>
            <a:ext cx="14287" cy="1135062"/>
          </a:xfrm>
          <a:prstGeom prst="straightConnector1">
            <a:avLst/>
          </a:prstGeom>
          <a:noFill/>
          <a:ln w="25400">
            <a:solidFill>
              <a:schemeClr val="accent5"/>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56" name="Straight Arrow Connector 55"/>
          <p:cNvCxnSpPr>
            <a:cxnSpLocks noChangeShapeType="1"/>
          </p:cNvCxnSpPr>
          <p:nvPr/>
        </p:nvCxnSpPr>
        <p:spPr bwMode="auto">
          <a:xfrm flipH="1">
            <a:off x="4161942" y="3688858"/>
            <a:ext cx="857740" cy="8434"/>
          </a:xfrm>
          <a:prstGeom prst="straightConnector1">
            <a:avLst/>
          </a:prstGeom>
          <a:noFill/>
          <a:ln w="25400">
            <a:solidFill>
              <a:schemeClr val="accent5"/>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57" name="Straight Arrow Connector 56"/>
          <p:cNvCxnSpPr>
            <a:cxnSpLocks noChangeShapeType="1"/>
          </p:cNvCxnSpPr>
          <p:nvPr/>
        </p:nvCxnSpPr>
        <p:spPr bwMode="auto">
          <a:xfrm>
            <a:off x="530679" y="1838326"/>
            <a:ext cx="2196652" cy="0"/>
          </a:xfrm>
          <a:prstGeom prst="straightConnector1">
            <a:avLst/>
          </a:prstGeom>
          <a:noFill/>
          <a:ln w="25400">
            <a:solidFill>
              <a:schemeClr val="accent5"/>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30" name="TextBox 29"/>
          <p:cNvSpPr txBox="1"/>
          <p:nvPr/>
        </p:nvSpPr>
        <p:spPr>
          <a:xfrm>
            <a:off x="2929180" y="4218078"/>
            <a:ext cx="1704813" cy="646331"/>
          </a:xfrm>
          <a:prstGeom prst="rect">
            <a:avLst/>
          </a:prstGeom>
          <a:noFill/>
        </p:spPr>
        <p:txBody>
          <a:bodyPr wrap="square" lIns="91440" tIns="45720" rIns="91440"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Kinesis Firehose</a:t>
            </a:r>
          </a:p>
        </p:txBody>
      </p:sp>
      <p:grpSp>
        <p:nvGrpSpPr>
          <p:cNvPr id="2" name="Group 1">
            <a:extLst>
              <a:ext uri="{FF2B5EF4-FFF2-40B4-BE49-F238E27FC236}">
                <a16:creationId xmlns:a16="http://schemas.microsoft.com/office/drawing/2014/main" id="{4FD0767A-71CE-9445-BC08-C43A55AFE6D7}"/>
              </a:ext>
            </a:extLst>
          </p:cNvPr>
          <p:cNvGrpSpPr/>
          <p:nvPr/>
        </p:nvGrpSpPr>
        <p:grpSpPr>
          <a:xfrm>
            <a:off x="3203913" y="2342925"/>
            <a:ext cx="1899273" cy="1025752"/>
            <a:chOff x="3203913" y="2342925"/>
            <a:chExt cx="1899273" cy="1025752"/>
          </a:xfrm>
        </p:grpSpPr>
        <p:sp>
          <p:nvSpPr>
            <p:cNvPr id="24" name="TextBox 23"/>
            <p:cNvSpPr txBox="1"/>
            <p:nvPr/>
          </p:nvSpPr>
          <p:spPr>
            <a:xfrm rot="2074607">
              <a:off x="3685812" y="2594034"/>
              <a:ext cx="1417374" cy="588621"/>
            </a:xfrm>
            <a:prstGeom prst="rect">
              <a:avLst/>
            </a:prstGeom>
            <a:noFill/>
          </p:spPr>
          <p:txBody>
            <a:bodyPr wrap="none" lIns="34289" tIns="17144" rIns="34289" bIns="17144">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Realtime</a:t>
              </a:r>
              <a:br>
                <a:rPr kumimoji="0" lang="en-US" b="0" i="1"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1"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Aggregations</a:t>
              </a:r>
            </a:p>
          </p:txBody>
        </p:sp>
        <p:cxnSp>
          <p:nvCxnSpPr>
            <p:cNvPr id="43" name="Straight Arrow Connector 42"/>
            <p:cNvCxnSpPr>
              <a:cxnSpLocks noChangeShapeType="1"/>
            </p:cNvCxnSpPr>
            <p:nvPr/>
          </p:nvCxnSpPr>
          <p:spPr bwMode="auto">
            <a:xfrm flipH="1" flipV="1">
              <a:off x="3617864" y="2355850"/>
              <a:ext cx="1401819" cy="1012827"/>
            </a:xfrm>
            <a:prstGeom prst="straightConnector1">
              <a:avLst/>
            </a:prstGeom>
            <a:noFill/>
            <a:ln w="25400">
              <a:solidFill>
                <a:schemeClr val="accent5"/>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34" name="Picture 33"/>
            <p:cNvPicPr>
              <a:picLocks noChangeAspect="1"/>
            </p:cNvPicPr>
            <p:nvPr/>
          </p:nvPicPr>
          <p:blipFill>
            <a:blip r:embed="rId3"/>
            <a:stretch>
              <a:fillRect/>
            </a:stretch>
          </p:blipFill>
          <p:spPr>
            <a:xfrm>
              <a:off x="3203913" y="2342925"/>
              <a:ext cx="539823" cy="539823"/>
            </a:xfrm>
            <a:prstGeom prst="rect">
              <a:avLst/>
            </a:prstGeom>
          </p:spPr>
        </p:pic>
      </p:grpSp>
      <p:sp>
        <p:nvSpPr>
          <p:cNvPr id="32" name="TextBox 31">
            <a:extLst>
              <a:ext uri="{FF2B5EF4-FFF2-40B4-BE49-F238E27FC236}">
                <a16:creationId xmlns:a16="http://schemas.microsoft.com/office/drawing/2014/main" id="{745A473A-5B1A-3A44-A084-3370A3AB63DE}"/>
              </a:ext>
            </a:extLst>
          </p:cNvPr>
          <p:cNvSpPr txBox="1"/>
          <p:nvPr/>
        </p:nvSpPr>
        <p:spPr>
          <a:xfrm>
            <a:off x="525093" y="1541524"/>
            <a:ext cx="1173717" cy="280844"/>
          </a:xfrm>
          <a:prstGeom prst="rect">
            <a:avLst/>
          </a:prstGeom>
          <a:noFill/>
        </p:spPr>
        <p:txBody>
          <a:bodyPr wrap="none" lIns="34289" tIns="17144" rIns="34289" bIns="17144">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Data Events</a:t>
            </a:r>
          </a:p>
        </p:txBody>
      </p:sp>
      <p:pic>
        <p:nvPicPr>
          <p:cNvPr id="41" name="Graphic 40">
            <a:extLst>
              <a:ext uri="{FF2B5EF4-FFF2-40B4-BE49-F238E27FC236}">
                <a16:creationId xmlns:a16="http://schemas.microsoft.com/office/drawing/2014/main" id="{866688BA-17BF-264D-B7C0-64C29EC18F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5236" y="3431585"/>
            <a:ext cx="747557" cy="747557"/>
          </a:xfrm>
          <a:prstGeom prst="rect">
            <a:avLst/>
          </a:prstGeom>
        </p:spPr>
      </p:pic>
      <p:pic>
        <p:nvPicPr>
          <p:cNvPr id="42" name="Graphic 41">
            <a:extLst>
              <a:ext uri="{FF2B5EF4-FFF2-40B4-BE49-F238E27FC236}">
                <a16:creationId xmlns:a16="http://schemas.microsoft.com/office/drawing/2014/main" id="{0CF9D2A4-174F-724B-8687-EC794B1D07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35590" y="3431585"/>
            <a:ext cx="747557" cy="747557"/>
          </a:xfrm>
          <a:prstGeom prst="rect">
            <a:avLst/>
          </a:prstGeom>
        </p:spPr>
      </p:pic>
      <p:cxnSp>
        <p:nvCxnSpPr>
          <p:cNvPr id="44" name="Straight Arrow Connector 43">
            <a:extLst>
              <a:ext uri="{FF2B5EF4-FFF2-40B4-BE49-F238E27FC236}">
                <a16:creationId xmlns:a16="http://schemas.microsoft.com/office/drawing/2014/main" id="{2294147E-97FA-3D44-AC54-7E2A13F07B77}"/>
              </a:ext>
            </a:extLst>
          </p:cNvPr>
          <p:cNvCxnSpPr>
            <a:cxnSpLocks noChangeShapeType="1"/>
          </p:cNvCxnSpPr>
          <p:nvPr/>
        </p:nvCxnSpPr>
        <p:spPr bwMode="auto">
          <a:xfrm flipH="1">
            <a:off x="2618446" y="3688858"/>
            <a:ext cx="716449" cy="0"/>
          </a:xfrm>
          <a:prstGeom prst="straightConnector1">
            <a:avLst/>
          </a:prstGeom>
          <a:noFill/>
          <a:ln w="25400">
            <a:solidFill>
              <a:schemeClr val="accent5"/>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5" name="TextBox 44">
            <a:extLst>
              <a:ext uri="{FF2B5EF4-FFF2-40B4-BE49-F238E27FC236}">
                <a16:creationId xmlns:a16="http://schemas.microsoft.com/office/drawing/2014/main" id="{49089A08-D581-AA44-87AF-1860C84D9599}"/>
              </a:ext>
            </a:extLst>
          </p:cNvPr>
          <p:cNvSpPr txBox="1"/>
          <p:nvPr/>
        </p:nvSpPr>
        <p:spPr>
          <a:xfrm>
            <a:off x="1684457" y="4218078"/>
            <a:ext cx="1040670" cy="646331"/>
          </a:xfrm>
          <a:prstGeom prst="rect">
            <a:avLst/>
          </a:prstGeom>
          <a:noFill/>
        </p:spPr>
        <p:txBody>
          <a:bodyPr wrap="none" lIns="91440" tIns="45720" rIns="91440"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S3</a:t>
            </a:r>
            <a:br>
              <a:rPr kumimoji="0" lang="en-US" sz="18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8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r>
              <a:rPr kumimoji="0" lang="en-US" sz="1600" b="0" i="1"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Parquet</a:t>
            </a:r>
            <a:r>
              <a:rPr kumimoji="0" lang="en-US" sz="1800" b="0" i="1"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46" name="Graphic 45">
            <a:extLst>
              <a:ext uri="{FF2B5EF4-FFF2-40B4-BE49-F238E27FC236}">
                <a16:creationId xmlns:a16="http://schemas.microsoft.com/office/drawing/2014/main" id="{940A4FF7-0831-AD46-95E1-2E517D0FB5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99299" y="3431585"/>
            <a:ext cx="739292" cy="739292"/>
          </a:xfrm>
          <a:prstGeom prst="rect">
            <a:avLst/>
          </a:prstGeom>
        </p:spPr>
      </p:pic>
      <p:cxnSp>
        <p:nvCxnSpPr>
          <p:cNvPr id="58" name="Straight Arrow Connector 57">
            <a:extLst>
              <a:ext uri="{FF2B5EF4-FFF2-40B4-BE49-F238E27FC236}">
                <a16:creationId xmlns:a16="http://schemas.microsoft.com/office/drawing/2014/main" id="{E3F748B6-3434-4146-8555-1B808826EEBE}"/>
              </a:ext>
            </a:extLst>
          </p:cNvPr>
          <p:cNvCxnSpPr>
            <a:cxnSpLocks noChangeShapeType="1"/>
          </p:cNvCxnSpPr>
          <p:nvPr/>
        </p:nvCxnSpPr>
        <p:spPr bwMode="auto">
          <a:xfrm flipH="1">
            <a:off x="1299411" y="3697292"/>
            <a:ext cx="485285" cy="0"/>
          </a:xfrm>
          <a:prstGeom prst="straightConnector1">
            <a:avLst/>
          </a:prstGeom>
          <a:noFill/>
          <a:ln w="25400">
            <a:solidFill>
              <a:schemeClr val="accent5"/>
            </a:solidFill>
            <a:round/>
            <a:headEnd type="arrow"/>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59" name="Graphic 58">
            <a:extLst>
              <a:ext uri="{FF2B5EF4-FFF2-40B4-BE49-F238E27FC236}">
                <a16:creationId xmlns:a16="http://schemas.microsoft.com/office/drawing/2014/main" id="{4771F582-4B4E-FD4E-A5D1-F4497B7339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8629" y="3431585"/>
            <a:ext cx="794340" cy="794340"/>
          </a:xfrm>
          <a:prstGeom prst="rect">
            <a:avLst/>
          </a:prstGeom>
        </p:spPr>
      </p:pic>
      <p:sp>
        <p:nvSpPr>
          <p:cNvPr id="60" name="TextBox 59">
            <a:extLst>
              <a:ext uri="{FF2B5EF4-FFF2-40B4-BE49-F238E27FC236}">
                <a16:creationId xmlns:a16="http://schemas.microsoft.com/office/drawing/2014/main" id="{A91A2C26-BA1E-A446-9771-8B46B26514C9}"/>
              </a:ext>
            </a:extLst>
          </p:cNvPr>
          <p:cNvSpPr txBox="1"/>
          <p:nvPr/>
        </p:nvSpPr>
        <p:spPr>
          <a:xfrm>
            <a:off x="367561" y="4225925"/>
            <a:ext cx="936475" cy="369332"/>
          </a:xfrm>
          <a:prstGeom prst="rect">
            <a:avLst/>
          </a:prstGeom>
          <a:noFill/>
        </p:spPr>
        <p:txBody>
          <a:bodyPr wrap="none" lIns="91440" tIns="45720" rIns="91440"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Athena</a:t>
            </a:r>
          </a:p>
        </p:txBody>
      </p:sp>
      <p:pic>
        <p:nvPicPr>
          <p:cNvPr id="61" name="Graphic 60">
            <a:extLst>
              <a:ext uri="{FF2B5EF4-FFF2-40B4-BE49-F238E27FC236}">
                <a16:creationId xmlns:a16="http://schemas.microsoft.com/office/drawing/2014/main" id="{45DEFF21-1294-F54D-B6CF-6166B2965A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58863" y="2372714"/>
            <a:ext cx="780650" cy="780650"/>
          </a:xfrm>
          <a:prstGeom prst="rect">
            <a:avLst/>
          </a:prstGeom>
        </p:spPr>
      </p:pic>
      <p:sp>
        <p:nvSpPr>
          <p:cNvPr id="62" name="TextBox 30">
            <a:extLst>
              <a:ext uri="{FF2B5EF4-FFF2-40B4-BE49-F238E27FC236}">
                <a16:creationId xmlns:a16="http://schemas.microsoft.com/office/drawing/2014/main" id="{A58A7B31-40B1-6B49-8692-BD97A969C0D4}"/>
              </a:ext>
            </a:extLst>
          </p:cNvPr>
          <p:cNvSpPr txBox="1">
            <a:spLocks noChangeArrowheads="1"/>
          </p:cNvSpPr>
          <p:nvPr/>
        </p:nvSpPr>
        <p:spPr bwMode="auto">
          <a:xfrm>
            <a:off x="4284002" y="932543"/>
            <a:ext cx="250581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alt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DynamoDB Streams</a:t>
            </a:r>
          </a:p>
        </p:txBody>
      </p:sp>
      <p:pic>
        <p:nvPicPr>
          <p:cNvPr id="38" name="Graphic 47">
            <a:extLst>
              <a:ext uri="{FF2B5EF4-FFF2-40B4-BE49-F238E27FC236}">
                <a16:creationId xmlns:a16="http://schemas.microsoft.com/office/drawing/2014/main" id="{D10F37DE-0BC5-5B4C-86C3-8312EDF9D7A9}"/>
              </a:ext>
            </a:extLst>
          </p:cNvPr>
          <p:cNvPicPr>
            <a:picLocks noChangeAspect="1"/>
          </p:cNvPicPr>
          <p:nvPr/>
        </p:nvPicPr>
        <p:blipFill>
          <a:blip r:embed="rId14"/>
          <a:stretch>
            <a:fillRect/>
          </a:stretch>
        </p:blipFill>
        <p:spPr>
          <a:xfrm>
            <a:off x="2848332" y="1247359"/>
            <a:ext cx="1002967" cy="1002967"/>
          </a:xfrm>
          <a:prstGeom prst="rect">
            <a:avLst/>
          </a:prstGeom>
        </p:spPr>
      </p:pic>
    </p:spTree>
    <p:extLst>
      <p:ext uri="{BB962C8B-B14F-4D97-AF65-F5344CB8AC3E}">
        <p14:creationId xmlns:p14="http://schemas.microsoft.com/office/powerpoint/2010/main" val="205279857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p:cNvSpPr/>
          <p:nvPr/>
        </p:nvSpPr>
        <p:spPr>
          <a:xfrm>
            <a:off x="2678021" y="2054110"/>
            <a:ext cx="651318" cy="967911"/>
          </a:xfrm>
          <a:prstGeom prst="rect">
            <a:avLst/>
          </a:prstGeom>
          <a:solidFill>
            <a:schemeClr val="bg1"/>
          </a:solidFill>
          <a:ln w="41275">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TTL job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a:xfrm>
            <a:off x="410217" y="97700"/>
            <a:ext cx="3617681" cy="994172"/>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Time-To-Live (TTL)</a:t>
            </a:r>
          </a:p>
        </p:txBody>
      </p:sp>
      <p:sp>
        <p:nvSpPr>
          <p:cNvPr id="17" name="Rounded Rectangle 16"/>
          <p:cNvSpPr/>
          <p:nvPr/>
        </p:nvSpPr>
        <p:spPr>
          <a:xfrm>
            <a:off x="593904" y="1874758"/>
            <a:ext cx="2928990" cy="1288113"/>
          </a:xfrm>
          <a:prstGeom prst="roundRect">
            <a:avLst>
              <a:gd name="adj" fmla="val 9818"/>
            </a:avLst>
          </a:prstGeom>
          <a:noFill/>
          <a:ln w="63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p:cNvSpPr txBox="1"/>
          <p:nvPr/>
        </p:nvSpPr>
        <p:spPr>
          <a:xfrm>
            <a:off x="947522" y="3259865"/>
            <a:ext cx="2159372" cy="31810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DynamoDB Table</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619" y="2067613"/>
            <a:ext cx="556121" cy="556121"/>
          </a:xfrm>
          <a:prstGeom prst="rect">
            <a:avLst/>
          </a:prstGeom>
        </p:spPr>
      </p:pic>
      <p:sp>
        <p:nvSpPr>
          <p:cNvPr id="23" name="Arc 22"/>
          <p:cNvSpPr/>
          <p:nvPr/>
        </p:nvSpPr>
        <p:spPr>
          <a:xfrm>
            <a:off x="3014968" y="1735554"/>
            <a:ext cx="623623" cy="595723"/>
          </a:xfrm>
          <a:prstGeom prst="arc">
            <a:avLst>
              <a:gd name="adj1" fmla="val 10705170"/>
              <a:gd name="adj2" fmla="val 5426404"/>
            </a:avLst>
          </a:prstGeom>
          <a:ln w="50800">
            <a:solidFill>
              <a:schemeClr val="tx1">
                <a:lumMod val="60000"/>
                <a:lumOff val="40000"/>
              </a:schemeClr>
            </a:solidFill>
            <a:headEnd type="stealth" w="lg" len="med"/>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TextBox 37"/>
          <p:cNvSpPr txBox="1">
            <a:spLocks noChangeArrowheads="1"/>
          </p:cNvSpPr>
          <p:nvPr/>
        </p:nvSpPr>
        <p:spPr bwMode="auto">
          <a:xfrm>
            <a:off x="926755" y="1906320"/>
            <a:ext cx="1729170" cy="2539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05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a:t>
            </a:r>
            <a:r>
              <a:rPr kumimoji="0" lang="en-US" altLang="en-US" sz="1050" b="1" i="1"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Active</a:t>
            </a:r>
            <a:r>
              <a:rPr kumimoji="0" lang="en-US" altLang="en-US" sz="105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Order</a:t>
            </a:r>
            <a:endParaRPr kumimoji="0" lang="en-US" altLang="en-US" sz="1067"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Rounded Rectangle 29"/>
          <p:cNvSpPr/>
          <p:nvPr/>
        </p:nvSpPr>
        <p:spPr>
          <a:xfrm>
            <a:off x="752218" y="2210507"/>
            <a:ext cx="1482778" cy="677506"/>
          </a:xfrm>
          <a:prstGeom prst="roundRect">
            <a:avLst/>
          </a:prstGeom>
          <a:solidFill>
            <a:schemeClr val="bg1"/>
          </a:solidFill>
          <a:ln>
            <a:solidFill>
              <a:schemeClr val="dk1">
                <a:alpha val="56000"/>
              </a:schemeClr>
            </a:solid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alpha val="7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ounded Rectangle 30"/>
          <p:cNvSpPr/>
          <p:nvPr/>
        </p:nvSpPr>
        <p:spPr>
          <a:xfrm>
            <a:off x="814820" y="2257230"/>
            <a:ext cx="1482778" cy="677506"/>
          </a:xfrm>
          <a:prstGeom prst="roundRect">
            <a:avLst/>
          </a:prstGeom>
          <a:solidFill>
            <a:schemeClr val="bg1"/>
          </a:solidFill>
          <a:ln>
            <a:solidFill>
              <a:schemeClr val="dk1">
                <a:alpha val="56000"/>
              </a:schemeClr>
            </a:solid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alpha val="7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Rounded Rectangle 31"/>
          <p:cNvSpPr/>
          <p:nvPr/>
        </p:nvSpPr>
        <p:spPr>
          <a:xfrm>
            <a:off x="872922" y="2307765"/>
            <a:ext cx="1482778" cy="677506"/>
          </a:xfrm>
          <a:prstGeom prst="roundRect">
            <a:avLst/>
          </a:prstGeom>
          <a:solidFill>
            <a:schemeClr val="bg1"/>
          </a:solidFill>
          <a:ln>
            <a:solidFill>
              <a:schemeClr val="dk1">
                <a:alpha val="56000"/>
              </a:schemeClr>
            </a:solid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prstClr val="white">
                  <a:alpha val="70000"/>
                </a:prst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ounded Rectangle 23"/>
          <p:cNvSpPr/>
          <p:nvPr/>
        </p:nvSpPr>
        <p:spPr>
          <a:xfrm>
            <a:off x="925561" y="2354883"/>
            <a:ext cx="1482778" cy="677506"/>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OrderId: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CustomerId: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A5A5A5"/>
                </a:solidFill>
                <a:effectLst/>
                <a:uLnTx/>
                <a:uFillTx/>
                <a:latin typeface="Amazon Ember" panose="020B0603020204020204" pitchFamily="34" charset="0"/>
                <a:ea typeface="Amazon Ember" panose="020B0603020204020204" pitchFamily="34" charset="0"/>
                <a:cs typeface="Amazon Ember" panose="020B0603020204020204" pitchFamily="34" charset="0"/>
              </a:rPr>
              <a:t>MyTTL: </a:t>
            </a:r>
            <a:r>
              <a:rPr kumimoji="0" lang="cs-CZ" sz="900" b="1" i="0" u="none" strike="noStrike" kern="1200" cap="none" spc="0" normalizeH="0" baseline="0" noProof="0" dirty="0">
                <a:ln>
                  <a:noFill/>
                </a:ln>
                <a:solidFill>
                  <a:srgbClr val="A5A5A5"/>
                </a:solidFill>
                <a:effectLst/>
                <a:uLnTx/>
                <a:uFillTx/>
                <a:latin typeface="Amazon Ember" panose="020B0603020204020204" pitchFamily="34" charset="0"/>
                <a:ea typeface="Amazon Ember" panose="020B0603020204020204" pitchFamily="34" charset="0"/>
                <a:cs typeface="Amazon Ember" panose="020B0603020204020204" pitchFamily="34" charset="0"/>
              </a:rPr>
              <a:t>1492641900</a:t>
            </a:r>
            <a:endParaRPr kumimoji="0" lang="en-US" sz="900" b="1" i="0" u="none" strike="noStrike" kern="1200" cap="none" spc="0" normalizeH="0" baseline="0" noProof="0" dirty="0">
              <a:ln>
                <a:noFill/>
              </a:ln>
              <a:solidFill>
                <a:srgbClr val="A5A5A5"/>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4" name="Right Arrow 33"/>
          <p:cNvSpPr/>
          <p:nvPr/>
        </p:nvSpPr>
        <p:spPr>
          <a:xfrm>
            <a:off x="3854747" y="2392278"/>
            <a:ext cx="585070" cy="560293"/>
          </a:xfrm>
          <a:prstGeom prst="rightArrow">
            <a:avLst/>
          </a:prstGeom>
          <a:solidFill>
            <a:schemeClr val="tx1">
              <a:lumMod val="60000"/>
              <a:lumOff val="40000"/>
            </a:schemeClr>
          </a:solidFill>
          <a:ln>
            <a:solidFill>
              <a:schemeClr val="tx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TextBox 34"/>
          <p:cNvSpPr txBox="1"/>
          <p:nvPr/>
        </p:nvSpPr>
        <p:spPr>
          <a:xfrm>
            <a:off x="4753907" y="3259865"/>
            <a:ext cx="1891864" cy="31810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DynamoDB Streams</a:t>
            </a:r>
          </a:p>
        </p:txBody>
      </p:sp>
      <p:sp>
        <p:nvSpPr>
          <p:cNvPr id="37" name="TextBox 36"/>
          <p:cNvSpPr txBox="1"/>
          <p:nvPr/>
        </p:nvSpPr>
        <p:spPr>
          <a:xfrm>
            <a:off x="7678642" y="3262646"/>
            <a:ext cx="1047414" cy="156091"/>
          </a:xfrm>
          <a:prstGeom prst="rect">
            <a:avLst/>
          </a:prstGeom>
          <a:noFill/>
        </p:spPr>
        <p:txBody>
          <a:bodyPr wrap="square" lIns="0" tIns="0" rIns="0" bIns="0" rtlCol="0" anchor="t">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78"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Kinesis</a:t>
            </a:r>
          </a:p>
        </p:txBody>
      </p:sp>
      <p:sp>
        <p:nvSpPr>
          <p:cNvPr id="39" name="TextBox 38"/>
          <p:cNvSpPr txBox="1"/>
          <p:nvPr/>
        </p:nvSpPr>
        <p:spPr>
          <a:xfrm>
            <a:off x="7653227" y="4223465"/>
            <a:ext cx="1047414" cy="156091"/>
          </a:xfrm>
          <a:prstGeom prst="rect">
            <a:avLst/>
          </a:prstGeom>
          <a:noFill/>
        </p:spPr>
        <p:txBody>
          <a:bodyPr wrap="square" lIns="0" tIns="0" rIns="0" bIns="0" rtlCol="0" anchor="t">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78"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40" name="Right Arrow 39"/>
          <p:cNvSpPr/>
          <p:nvPr/>
        </p:nvSpPr>
        <p:spPr>
          <a:xfrm>
            <a:off x="6855934" y="2424978"/>
            <a:ext cx="585070" cy="560293"/>
          </a:xfrm>
          <a:prstGeom prst="rightArrow">
            <a:avLst/>
          </a:prstGeom>
          <a:solidFill>
            <a:schemeClr val="tx1">
              <a:lumMod val="60000"/>
              <a:lumOff val="40000"/>
            </a:schemeClr>
          </a:solidFill>
          <a:ln>
            <a:solidFill>
              <a:schemeClr val="tx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ectangle 40"/>
          <p:cNvSpPr/>
          <p:nvPr/>
        </p:nvSpPr>
        <p:spPr>
          <a:xfrm>
            <a:off x="5187501" y="412478"/>
            <a:ext cx="3550527" cy="1086756"/>
          </a:xfrm>
          <a:prstGeom prst="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An epoch timestamp marking when an item can be deleted by a background process, without consuming any provisioned capacity</a:t>
            </a:r>
          </a:p>
        </p:txBody>
      </p:sp>
      <p:sp>
        <p:nvSpPr>
          <p:cNvPr id="42" name="Rectangle 41"/>
          <p:cNvSpPr/>
          <p:nvPr/>
        </p:nvSpPr>
        <p:spPr>
          <a:xfrm>
            <a:off x="5186598" y="230342"/>
            <a:ext cx="3550527" cy="182136"/>
          </a:xfrm>
          <a:prstGeom prst="rect">
            <a:avLst/>
          </a:prstGeom>
          <a:solidFill>
            <a:schemeClr val="tx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Time-To-Live</a:t>
            </a:r>
          </a:p>
        </p:txBody>
      </p:sp>
      <p:sp>
        <p:nvSpPr>
          <p:cNvPr id="26" name="Title 1">
            <a:extLst>
              <a:ext uri="{FF2B5EF4-FFF2-40B4-BE49-F238E27FC236}">
                <a16:creationId xmlns:a16="http://schemas.microsoft.com/office/drawing/2014/main" id="{B3377118-C943-F645-9676-268CD0026156}"/>
              </a:ext>
            </a:extLst>
          </p:cNvPr>
          <p:cNvSpPr txBox="1">
            <a:spLocks/>
          </p:cNvSpPr>
          <p:nvPr/>
        </p:nvSpPr>
        <p:spPr>
          <a:xfrm>
            <a:off x="1145043" y="658066"/>
            <a:ext cx="4483395"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Archive Design Pattern</a:t>
            </a:r>
          </a:p>
        </p:txBody>
      </p:sp>
      <p:sp>
        <p:nvSpPr>
          <p:cNvPr id="28" name="TextBox 27">
            <a:extLst>
              <a:ext uri="{FF2B5EF4-FFF2-40B4-BE49-F238E27FC236}">
                <a16:creationId xmlns:a16="http://schemas.microsoft.com/office/drawing/2014/main" id="{23D64385-FD76-6E49-B93C-EFBD6BC7BF07}"/>
              </a:ext>
            </a:extLst>
          </p:cNvPr>
          <p:cNvSpPr txBox="1"/>
          <p:nvPr/>
        </p:nvSpPr>
        <p:spPr>
          <a:xfrm>
            <a:off x="7397005" y="2327840"/>
            <a:ext cx="1559858" cy="128877"/>
          </a:xfrm>
          <a:prstGeom prst="rect">
            <a:avLst/>
          </a:prstGeom>
          <a:noFill/>
        </p:spPr>
        <p:txBody>
          <a:bodyPr wrap="square" lIns="0" tIns="0" rIns="0" bIns="0" rtlCol="0" anchor="t">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78"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Elasticsearch</a:t>
            </a:r>
          </a:p>
        </p:txBody>
      </p:sp>
      <p:pic>
        <p:nvPicPr>
          <p:cNvPr id="29" name="Graphic 28">
            <a:extLst>
              <a:ext uri="{FF2B5EF4-FFF2-40B4-BE49-F238E27FC236}">
                <a16:creationId xmlns:a16="http://schemas.microsoft.com/office/drawing/2014/main" id="{C7035282-000A-5041-BE3A-81CA7AAD08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3694" y="2549293"/>
            <a:ext cx="688840" cy="688840"/>
          </a:xfrm>
          <a:prstGeom prst="rect">
            <a:avLst/>
          </a:prstGeom>
        </p:spPr>
      </p:pic>
      <p:pic>
        <p:nvPicPr>
          <p:cNvPr id="43" name="Graphic 42">
            <a:extLst>
              <a:ext uri="{FF2B5EF4-FFF2-40B4-BE49-F238E27FC236}">
                <a16:creationId xmlns:a16="http://schemas.microsoft.com/office/drawing/2014/main" id="{3FE4CD8C-4D77-644F-BE84-861CB1EE0D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21334" y="1605377"/>
            <a:ext cx="711200" cy="711200"/>
          </a:xfrm>
          <a:prstGeom prst="rect">
            <a:avLst/>
          </a:prstGeom>
        </p:spPr>
      </p:pic>
      <p:pic>
        <p:nvPicPr>
          <p:cNvPr id="44" name="Graphic 43">
            <a:extLst>
              <a:ext uri="{FF2B5EF4-FFF2-40B4-BE49-F238E27FC236}">
                <a16:creationId xmlns:a16="http://schemas.microsoft.com/office/drawing/2014/main" id="{098FCF64-E1F6-5641-9385-5BD757A6F9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3694" y="3510484"/>
            <a:ext cx="685402" cy="685402"/>
          </a:xfrm>
          <a:prstGeom prst="rect">
            <a:avLst/>
          </a:prstGeom>
        </p:spPr>
      </p:pic>
      <p:pic>
        <p:nvPicPr>
          <p:cNvPr id="27" name="Picture 26">
            <a:extLst>
              <a:ext uri="{FF2B5EF4-FFF2-40B4-BE49-F238E27FC236}">
                <a16:creationId xmlns:a16="http://schemas.microsoft.com/office/drawing/2014/main" id="{F77CB357-C7C8-0142-84CB-3F4B82FD5DF5}"/>
              </a:ext>
            </a:extLst>
          </p:cNvPr>
          <p:cNvPicPr>
            <a:picLocks noChangeAspect="1"/>
          </p:cNvPicPr>
          <p:nvPr/>
        </p:nvPicPr>
        <p:blipFill>
          <a:blip r:embed="rId10"/>
          <a:stretch>
            <a:fillRect/>
          </a:stretch>
        </p:blipFill>
        <p:spPr>
          <a:xfrm>
            <a:off x="4121743" y="1911592"/>
            <a:ext cx="2434053" cy="1564088"/>
          </a:xfrm>
          <a:prstGeom prst="rect">
            <a:avLst/>
          </a:prstGeom>
        </p:spPr>
      </p:pic>
      <p:pic>
        <p:nvPicPr>
          <p:cNvPr id="33" name="Graphic 56">
            <a:extLst>
              <a:ext uri="{FF2B5EF4-FFF2-40B4-BE49-F238E27FC236}">
                <a16:creationId xmlns:a16="http://schemas.microsoft.com/office/drawing/2014/main" id="{D25A39B7-F5CF-0841-B5D3-5ACFF9EACF6F}"/>
              </a:ext>
            </a:extLst>
          </p:cNvPr>
          <p:cNvPicPr>
            <a:picLocks noChangeAspect="1"/>
          </p:cNvPicPr>
          <p:nvPr/>
        </p:nvPicPr>
        <p:blipFill>
          <a:blip r:embed="rId11"/>
          <a:stretch>
            <a:fillRect/>
          </a:stretch>
        </p:blipFill>
        <p:spPr>
          <a:xfrm>
            <a:off x="416394" y="1643613"/>
            <a:ext cx="469900" cy="469900"/>
          </a:xfrm>
          <a:prstGeom prst="rect">
            <a:avLst/>
          </a:prstGeom>
          <a:effectLst>
            <a:outerShdw blurRad="50800" dist="38100" dir="8100000" algn="tr" rotWithShape="0">
              <a:schemeClr val="bg1">
                <a:alpha val="40000"/>
              </a:schemeClr>
            </a:outerShdw>
          </a:effectLst>
        </p:spPr>
      </p:pic>
    </p:spTree>
    <p:extLst>
      <p:ext uri="{BB962C8B-B14F-4D97-AF65-F5344CB8AC3E}">
        <p14:creationId xmlns:p14="http://schemas.microsoft.com/office/powerpoint/2010/main" val="2301100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2174" y="88876"/>
            <a:ext cx="7886700" cy="994172"/>
          </a:xfrm>
        </p:spPr>
        <p:txBody>
          <a:bodyPr/>
          <a:lstStyle/>
          <a:p>
            <a:r>
              <a:rPr lang="en-US" dirty="0"/>
              <a:t>Time-To-Live (TTL)</a:t>
            </a:r>
          </a:p>
        </p:txBody>
      </p:sp>
      <p:pic>
        <p:nvPicPr>
          <p:cNvPr id="7" name="Picture 6">
            <a:extLst>
              <a:ext uri="{FF2B5EF4-FFF2-40B4-BE49-F238E27FC236}">
                <a16:creationId xmlns:a16="http://schemas.microsoft.com/office/drawing/2014/main" id="{81DA2D4E-F498-1545-833A-2C068002EFD9}"/>
              </a:ext>
            </a:extLst>
          </p:cNvPr>
          <p:cNvPicPr>
            <a:picLocks noChangeAspect="1"/>
          </p:cNvPicPr>
          <p:nvPr/>
        </p:nvPicPr>
        <p:blipFill>
          <a:blip r:embed="rId3"/>
          <a:stretch>
            <a:fillRect/>
          </a:stretch>
        </p:blipFill>
        <p:spPr>
          <a:xfrm>
            <a:off x="693422" y="998375"/>
            <a:ext cx="7724204" cy="3392591"/>
          </a:xfrm>
          <a:prstGeom prst="rect">
            <a:avLst/>
          </a:prstGeom>
        </p:spPr>
      </p:pic>
      <p:cxnSp>
        <p:nvCxnSpPr>
          <p:cNvPr id="13" name="Straight Arrow Connector 12">
            <a:extLst>
              <a:ext uri="{FF2B5EF4-FFF2-40B4-BE49-F238E27FC236}">
                <a16:creationId xmlns:a16="http://schemas.microsoft.com/office/drawing/2014/main" id="{ADBBBC24-D21B-7A4B-8728-E428E3EA8183}"/>
              </a:ext>
            </a:extLst>
          </p:cNvPr>
          <p:cNvCxnSpPr/>
          <p:nvPr/>
        </p:nvCxnSpPr>
        <p:spPr>
          <a:xfrm flipH="1">
            <a:off x="4555524" y="796321"/>
            <a:ext cx="1210962" cy="1378468"/>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1BA7858-1293-644B-A6D1-DC8835F6BC40}"/>
              </a:ext>
            </a:extLst>
          </p:cNvPr>
          <p:cNvSpPr txBox="1"/>
          <p:nvPr/>
        </p:nvSpPr>
        <p:spPr>
          <a:xfrm>
            <a:off x="5320198" y="483824"/>
            <a:ext cx="309742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Enabled TTL on Table</a:t>
            </a:r>
          </a:p>
        </p:txBody>
      </p:sp>
      <p:sp>
        <p:nvSpPr>
          <p:cNvPr id="6" name="TextBox 5">
            <a:extLst>
              <a:ext uri="{FF2B5EF4-FFF2-40B4-BE49-F238E27FC236}">
                <a16:creationId xmlns:a16="http://schemas.microsoft.com/office/drawing/2014/main" id="{064E212A-6DC1-2D40-A474-0851DA540BA2}"/>
              </a:ext>
            </a:extLst>
          </p:cNvPr>
          <p:cNvSpPr txBox="1"/>
          <p:nvPr/>
        </p:nvSpPr>
        <p:spPr>
          <a:xfrm rot="16200000">
            <a:off x="-1105817" y="2567730"/>
            <a:ext cx="309742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i="1"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Write Capacity Units</a:t>
            </a:r>
          </a:p>
        </p:txBody>
      </p:sp>
    </p:spTree>
    <p:extLst>
      <p:ext uri="{BB962C8B-B14F-4D97-AF65-F5344CB8AC3E}">
        <p14:creationId xmlns:p14="http://schemas.microsoft.com/office/powerpoint/2010/main" val="1779190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2"/>
          <p:cNvSpPr>
            <a:spLocks noGrp="1"/>
          </p:cNvSpPr>
          <p:nvPr>
            <p:ph type="title"/>
          </p:nvPr>
        </p:nvSpPr>
        <p:spPr>
          <a:xfrm>
            <a:off x="396394" y="1174129"/>
            <a:ext cx="8859573" cy="930105"/>
          </a:xfrm>
        </p:spPr>
        <p:txBody>
          <a:bodyPr/>
          <a:lstStyle/>
          <a:p>
            <a:pPr eaLnBrk="1" hangingPunct="1"/>
            <a:r>
              <a:rPr lang="en-US" altLang="en-US" sz="3600" dirty="0">
                <a:latin typeface="Amazon Ember" panose="020B0603020204020204" pitchFamily="34" charset="0"/>
                <a:ea typeface="Amazon Ember" panose="020B0603020204020204" pitchFamily="34" charset="0"/>
                <a:cs typeface="Amazon Ember" panose="020B0603020204020204" pitchFamily="34" charset="0"/>
              </a:rPr>
              <a:t>Large Items, </a:t>
            </a:r>
            <a:br>
              <a:rPr lang="en-US" altLang="en-US" sz="3600" dirty="0">
                <a:latin typeface="Amazon Ember" panose="020B0603020204020204" pitchFamily="34" charset="0"/>
                <a:ea typeface="Amazon Ember" panose="020B0603020204020204" pitchFamily="34" charset="0"/>
                <a:cs typeface="Amazon Ember" panose="020B0603020204020204" pitchFamily="34" charset="0"/>
              </a:rPr>
            </a:br>
            <a:r>
              <a:rPr lang="en-US" altLang="en-US" sz="3600" dirty="0">
                <a:latin typeface="Amazon Ember" panose="020B0603020204020204" pitchFamily="34" charset="0"/>
                <a:ea typeface="Amazon Ember" panose="020B0603020204020204" pitchFamily="34" charset="0"/>
                <a:cs typeface="Amazon Ember" panose="020B0603020204020204" pitchFamily="34" charset="0"/>
              </a:rPr>
              <a:t>Vertical Partitioning, </a:t>
            </a:r>
            <a:br>
              <a:rPr lang="en-US" altLang="en-US" sz="3600" dirty="0">
                <a:latin typeface="Amazon Ember" panose="020B0603020204020204" pitchFamily="34" charset="0"/>
                <a:ea typeface="Amazon Ember" panose="020B0603020204020204" pitchFamily="34" charset="0"/>
                <a:cs typeface="Amazon Ember" panose="020B0603020204020204" pitchFamily="34" charset="0"/>
              </a:rPr>
            </a:br>
            <a:r>
              <a:rPr lang="en-US" altLang="en-US" sz="3600" dirty="0">
                <a:latin typeface="Amazon Ember" panose="020B0603020204020204" pitchFamily="34" charset="0"/>
                <a:ea typeface="Amazon Ember" panose="020B0603020204020204" pitchFamily="34" charset="0"/>
                <a:cs typeface="Amazon Ember" panose="020B0603020204020204" pitchFamily="34" charset="0"/>
              </a:rPr>
              <a:t>&amp; GSI Overloading</a:t>
            </a:r>
          </a:p>
        </p:txBody>
      </p:sp>
      <p:sp>
        <p:nvSpPr>
          <p:cNvPr id="69636" name="Text Placeholder 1"/>
          <p:cNvSpPr>
            <a:spLocks noGrp="1"/>
          </p:cNvSpPr>
          <p:nvPr>
            <p:ph type="body" sz="quarter" idx="4294967295"/>
          </p:nvPr>
        </p:nvSpPr>
        <p:spPr>
          <a:xfrm>
            <a:off x="396394" y="2899307"/>
            <a:ext cx="5143500" cy="914400"/>
          </a:xfrm>
        </p:spPr>
        <p:txBody>
          <a:bodyPr/>
          <a:lstStyle/>
          <a:p>
            <a:pPr eaLnBrk="1" hangingPunct="1">
              <a:lnSpc>
                <a:spcPct val="80000"/>
              </a:lnSpc>
            </a:pPr>
            <a:r>
              <a:rPr lang="en-US" altLang="en-US" sz="1900" dirty="0">
                <a:latin typeface="Amazon Ember" panose="020B0603020204020204" pitchFamily="34" charset="0"/>
                <a:ea typeface="Amazon Ember" panose="020B0603020204020204" pitchFamily="34" charset="0"/>
                <a:cs typeface="Amazon Ember" panose="020B0603020204020204" pitchFamily="34" charset="0"/>
              </a:rPr>
              <a:t>Working with large items</a:t>
            </a:r>
          </a:p>
          <a:p>
            <a:pPr eaLnBrk="1" hangingPunct="1">
              <a:lnSpc>
                <a:spcPct val="80000"/>
              </a:lnSpc>
            </a:pPr>
            <a:r>
              <a:rPr lang="en-US" altLang="en-US" sz="1900" dirty="0">
                <a:latin typeface="Amazon Ember" panose="020B0603020204020204" pitchFamily="34" charset="0"/>
                <a:ea typeface="Amazon Ember" panose="020B0603020204020204" pitchFamily="34" charset="0"/>
                <a:cs typeface="Amazon Ember" panose="020B0603020204020204" pitchFamily="34" charset="0"/>
              </a:rPr>
              <a:t>Query nested JSON</a:t>
            </a:r>
          </a:p>
          <a:p>
            <a:pPr>
              <a:lnSpc>
                <a:spcPct val="80000"/>
              </a:lnSpc>
            </a:pPr>
            <a:r>
              <a:rPr lang="en-US" altLang="en-US" sz="1900" dirty="0">
                <a:latin typeface="Arial" panose="020B0604020202020204" pitchFamily="34" charset="0"/>
                <a:cs typeface="Arial" panose="020B0604020202020204" pitchFamily="34" charset="0"/>
              </a:rPr>
              <a:t>Future resilient data models</a:t>
            </a:r>
          </a:p>
        </p:txBody>
      </p:sp>
    </p:spTree>
    <p:extLst>
      <p:ext uri="{BB962C8B-B14F-4D97-AF65-F5344CB8AC3E}">
        <p14:creationId xmlns:p14="http://schemas.microsoft.com/office/powerpoint/2010/main" val="4291218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1D84EF49-07D0-F949-8633-C850370AACCE}"/>
              </a:ext>
            </a:extLst>
          </p:cNvPr>
          <p:cNvSpPr txBox="1">
            <a:spLocks/>
          </p:cNvSpPr>
          <p:nvPr/>
        </p:nvSpPr>
        <p:spPr>
          <a:xfrm>
            <a:off x="314532" y="373106"/>
            <a:ext cx="3258271" cy="2492990"/>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ts val="0"/>
              </a:spcBef>
              <a:spcAft>
                <a:spcPts val="1800"/>
              </a:spcAft>
              <a:buClrTx/>
              <a:buSzTx/>
              <a:tabLst/>
              <a:defRPr/>
            </a:pPr>
            <a:r>
              <a:rPr kumimoji="0" lang="en-US" sz="2000" b="0" i="0" u="sng"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Access Pattern</a:t>
            </a:r>
            <a:r>
              <a:rPr kumimoji="0" lang="en-US" sz="20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br>
              <a:rPr kumimoji="0" lang="en-US" sz="18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User Logs in and loads all ‘</a:t>
            </a:r>
            <a:r>
              <a:rPr lang="en-US" sz="1600" i="1"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Pending</a:t>
            </a: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reports</a:t>
            </a:r>
            <a:b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User opens individual reports</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2000" u="sng"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Dimensions of access</a:t>
            </a:r>
            <a:r>
              <a:rPr lang="en-US" sz="20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Average size of 256KB</a:t>
            </a:r>
            <a:b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Owners have ~50 pending reports</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endPar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TextBox 8">
            <a:extLst>
              <a:ext uri="{FF2B5EF4-FFF2-40B4-BE49-F238E27FC236}">
                <a16:creationId xmlns:a16="http://schemas.microsoft.com/office/drawing/2014/main" id="{34B99F61-2ED0-2741-9852-721B07F22644}"/>
              </a:ext>
            </a:extLst>
          </p:cNvPr>
          <p:cNvSpPr txBox="1">
            <a:spLocks noChangeArrowheads="1"/>
          </p:cNvSpPr>
          <p:nvPr/>
        </p:nvSpPr>
        <p:spPr bwMode="auto">
          <a:xfrm>
            <a:off x="314532" y="3444684"/>
            <a:ext cx="3478239"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lvl="0">
              <a:spcBef>
                <a:spcPts val="0"/>
              </a:spcBef>
              <a:defRPr/>
            </a:pPr>
            <a:r>
              <a:rPr lang="en-US" sz="1400" b="1" dirty="0">
                <a:solidFill>
                  <a:schemeClr val="bg1"/>
                </a:solidFill>
                <a:latin typeface="Courier New" panose="02070309020205020404" pitchFamily="49" charset="0"/>
                <a:cs typeface="Courier New" panose="02070309020205020404" pitchFamily="49" charset="0"/>
              </a:rPr>
              <a:t>SELECT * FROM Reports</a:t>
            </a:r>
          </a:p>
          <a:p>
            <a:pPr lvl="0">
              <a:spcBef>
                <a:spcPts val="0"/>
              </a:spcBef>
              <a:defRPr/>
            </a:pPr>
            <a:r>
              <a:rPr lang="en-US" sz="1400" b="1" dirty="0">
                <a:solidFill>
                  <a:schemeClr val="bg1"/>
                </a:solidFill>
                <a:latin typeface="Courier New" panose="02070309020205020404" pitchFamily="49" charset="0"/>
                <a:cs typeface="Courier New" panose="02070309020205020404" pitchFamily="49" charset="0"/>
              </a:rPr>
              <a:t>WHERE User =‘Paola’</a:t>
            </a:r>
          </a:p>
          <a:p>
            <a:pPr lvl="0">
              <a:spcBef>
                <a:spcPts val="0"/>
              </a:spcBef>
              <a:defRPr/>
            </a:pPr>
            <a:r>
              <a:rPr lang="en-US" sz="1400" b="1" dirty="0">
                <a:solidFill>
                  <a:schemeClr val="bg1"/>
                </a:solidFill>
                <a:latin typeface="Courier New" panose="02070309020205020404" pitchFamily="49" charset="0"/>
                <a:cs typeface="Courier New" panose="02070309020205020404" pitchFamily="49" charset="0"/>
              </a:rPr>
              <a:t>AND </a:t>
            </a:r>
            <a:r>
              <a:rPr lang="en-US" sz="1400" b="1" dirty="0" err="1">
                <a:solidFill>
                  <a:schemeClr val="bg1"/>
                </a:solidFill>
                <a:latin typeface="Courier New" panose="02070309020205020404" pitchFamily="49" charset="0"/>
                <a:cs typeface="Courier New" panose="02070309020205020404" pitchFamily="49" charset="0"/>
              </a:rPr>
              <a:t>Sk</a:t>
            </a:r>
            <a:r>
              <a:rPr lang="en-US" sz="1400" b="1" dirty="0">
                <a:solidFill>
                  <a:schemeClr val="bg1"/>
                </a:solidFill>
                <a:latin typeface="Courier New" panose="02070309020205020404" pitchFamily="49" charset="0"/>
                <a:cs typeface="Courier New" panose="02070309020205020404" pitchFamily="49" charset="0"/>
              </a:rPr>
              <a:t> </a:t>
            </a:r>
            <a:r>
              <a:rPr lang="en-US" sz="1400" b="1" dirty="0" err="1">
                <a:solidFill>
                  <a:schemeClr val="bg1"/>
                </a:solidFill>
                <a:latin typeface="Courier New" panose="02070309020205020404" pitchFamily="49" charset="0"/>
                <a:cs typeface="Courier New" panose="02070309020205020404" pitchFamily="49" charset="0"/>
              </a:rPr>
              <a:t>BEGINS_WITH‘Pending</a:t>
            </a:r>
            <a:r>
              <a:rPr lang="en-US" sz="1400" b="1" dirty="0">
                <a:solidFill>
                  <a:schemeClr val="bg1"/>
                </a:solidFill>
                <a:latin typeface="Courier New" panose="02070309020205020404" pitchFamily="49" charset="0"/>
                <a:cs typeface="Courier New" panose="02070309020205020404" pitchFamily="49" charset="0"/>
              </a:rPr>
              <a:t>’</a:t>
            </a:r>
          </a:p>
          <a:p>
            <a:pPr lvl="0">
              <a:spcBef>
                <a:spcPts val="0"/>
              </a:spcBef>
              <a:defRPr/>
            </a:pPr>
            <a:r>
              <a:rPr lang="en-US" sz="1400" b="1" dirty="0">
                <a:solidFill>
                  <a:schemeClr val="bg1"/>
                </a:solidFill>
                <a:latin typeface="Courier New" panose="02070309020205020404" pitchFamily="49" charset="0"/>
                <a:cs typeface="Courier New" panose="02070309020205020404" pitchFamily="49" charset="0"/>
              </a:rPr>
              <a:t>LIMIT 50</a:t>
            </a:r>
          </a:p>
          <a:p>
            <a:pPr lvl="0">
              <a:spcBef>
                <a:spcPts val="0"/>
              </a:spcBef>
              <a:defRPr/>
            </a:pPr>
            <a:r>
              <a:rPr lang="en-US" sz="1400" b="1" dirty="0">
                <a:solidFill>
                  <a:schemeClr val="bg1"/>
                </a:solidFill>
                <a:latin typeface="Courier New" panose="02070309020205020404" pitchFamily="49" charset="0"/>
                <a:cs typeface="Courier New" panose="02070309020205020404" pitchFamily="49" charset="0"/>
              </a:rPr>
              <a:t>ORDER BY Date DESC</a:t>
            </a:r>
          </a:p>
        </p:txBody>
      </p:sp>
      <p:sp>
        <p:nvSpPr>
          <p:cNvPr id="65" name="TextBox 64">
            <a:extLst>
              <a:ext uri="{FF2B5EF4-FFF2-40B4-BE49-F238E27FC236}">
                <a16:creationId xmlns:a16="http://schemas.microsoft.com/office/drawing/2014/main" id="{B42A04BB-A718-8445-9C8E-2B8751FA1C13}"/>
              </a:ext>
            </a:extLst>
          </p:cNvPr>
          <p:cNvSpPr txBox="1"/>
          <p:nvPr/>
        </p:nvSpPr>
        <p:spPr>
          <a:xfrm>
            <a:off x="4159660" y="210140"/>
            <a:ext cx="3363100" cy="461665"/>
          </a:xfrm>
          <a:prstGeom prst="rect">
            <a:avLst/>
          </a:prstGeom>
          <a:noFill/>
        </p:spPr>
        <p:txBody>
          <a:bodyPr wrap="none" rtlCol="0">
            <a:spAutoFit/>
          </a:bodyPr>
          <a:lstStyle/>
          <a:p>
            <a:r>
              <a:rPr lang="en-US" sz="2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 Report Processing</a:t>
            </a:r>
            <a:endParaRPr lang="en-US" sz="2400" dirty="0"/>
          </a:p>
        </p:txBody>
      </p:sp>
      <p:pic>
        <p:nvPicPr>
          <p:cNvPr id="6" name="Picture 5">
            <a:extLst>
              <a:ext uri="{FF2B5EF4-FFF2-40B4-BE49-F238E27FC236}">
                <a16:creationId xmlns:a16="http://schemas.microsoft.com/office/drawing/2014/main" id="{2E0B8747-16F6-754F-A407-9F42B3509A8C}"/>
              </a:ext>
            </a:extLst>
          </p:cNvPr>
          <p:cNvPicPr>
            <a:picLocks noChangeAspect="1"/>
          </p:cNvPicPr>
          <p:nvPr/>
        </p:nvPicPr>
        <p:blipFill>
          <a:blip r:embed="rId3"/>
          <a:stretch>
            <a:fillRect/>
          </a:stretch>
        </p:blipFill>
        <p:spPr>
          <a:xfrm>
            <a:off x="3909353" y="811762"/>
            <a:ext cx="3863715" cy="3659933"/>
          </a:xfrm>
          <a:prstGeom prst="rect">
            <a:avLst/>
          </a:prstGeom>
        </p:spPr>
      </p:pic>
      <p:sp>
        <p:nvSpPr>
          <p:cNvPr id="34" name="TextBox 1">
            <a:extLst>
              <a:ext uri="{FF2B5EF4-FFF2-40B4-BE49-F238E27FC236}">
                <a16:creationId xmlns:a16="http://schemas.microsoft.com/office/drawing/2014/main" id="{E2B4C5B4-281F-E844-BFF2-5295BFAFC058}"/>
              </a:ext>
            </a:extLst>
          </p:cNvPr>
          <p:cNvSpPr txBox="1">
            <a:spLocks noChangeArrowheads="1"/>
          </p:cNvSpPr>
          <p:nvPr/>
        </p:nvSpPr>
        <p:spPr bwMode="auto">
          <a:xfrm rot="5400000">
            <a:off x="7046688" y="2261236"/>
            <a:ext cx="27289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Arial" panose="020B0604020202020204" pitchFamily="34" charset="0"/>
              </a:rPr>
              <a:t>50 items × 256 KB each</a:t>
            </a:r>
          </a:p>
        </p:txBody>
      </p:sp>
      <p:sp>
        <p:nvSpPr>
          <p:cNvPr id="35" name="Left Brace 34">
            <a:extLst>
              <a:ext uri="{FF2B5EF4-FFF2-40B4-BE49-F238E27FC236}">
                <a16:creationId xmlns:a16="http://schemas.microsoft.com/office/drawing/2014/main" id="{D6475B9C-A035-7A47-87B1-4392FDE7E369}"/>
              </a:ext>
            </a:extLst>
          </p:cNvPr>
          <p:cNvSpPr/>
          <p:nvPr/>
        </p:nvSpPr>
        <p:spPr>
          <a:xfrm rot="10800000">
            <a:off x="7773068" y="1458758"/>
            <a:ext cx="336549" cy="1181803"/>
          </a:xfrm>
          <a:prstGeom prst="leftBrace">
            <a:avLst/>
          </a:prstGeom>
          <a:ln>
            <a:tailEnd type="none"/>
          </a:ln>
          <a:effectLst/>
        </p:spPr>
        <p:style>
          <a:lnRef idx="2">
            <a:schemeClr val="accent1"/>
          </a:lnRef>
          <a:fillRef idx="0">
            <a:schemeClr val="accent1"/>
          </a:fillRef>
          <a:effectRef idx="1">
            <a:schemeClr val="accent1"/>
          </a:effectRef>
          <a:fontRef idx="minor">
            <a:schemeClr val="tx1"/>
          </a:fontRef>
        </p:style>
        <p:txBody>
          <a:bodyPr lIns="91412" tIns="45706" rIns="91412" bIns="45706"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6" name="Rounded Rectangle 35">
            <a:extLst>
              <a:ext uri="{FF2B5EF4-FFF2-40B4-BE49-F238E27FC236}">
                <a16:creationId xmlns:a16="http://schemas.microsoft.com/office/drawing/2014/main" id="{BD61ECC8-0DE3-8B4A-A569-A11842CFAF76}"/>
              </a:ext>
            </a:extLst>
          </p:cNvPr>
          <p:cNvSpPr/>
          <p:nvPr/>
        </p:nvSpPr>
        <p:spPr>
          <a:xfrm>
            <a:off x="3909353" y="1458759"/>
            <a:ext cx="3863714" cy="1181804"/>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cxnSp>
        <p:nvCxnSpPr>
          <p:cNvPr id="37" name="Straight Arrow Connector 36">
            <a:extLst>
              <a:ext uri="{FF2B5EF4-FFF2-40B4-BE49-F238E27FC236}">
                <a16:creationId xmlns:a16="http://schemas.microsoft.com/office/drawing/2014/main" id="{CD876416-B9E4-CD4D-9C32-D8C6A4F4ACD1}"/>
              </a:ext>
            </a:extLst>
          </p:cNvPr>
          <p:cNvCxnSpPr>
            <a:cxnSpLocks/>
            <a:endCxn id="36" idx="1"/>
          </p:cNvCxnSpPr>
          <p:nvPr/>
        </p:nvCxnSpPr>
        <p:spPr>
          <a:xfrm flipV="1">
            <a:off x="2817845" y="2049661"/>
            <a:ext cx="1091508" cy="1561286"/>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8580110"/>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381000" y="361950"/>
            <a:ext cx="8205788" cy="546100"/>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Query read consumption</a:t>
            </a:r>
          </a:p>
        </p:txBody>
      </p:sp>
      <p:sp>
        <p:nvSpPr>
          <p:cNvPr id="72707" name="TextBox 6"/>
          <p:cNvSpPr txBox="1">
            <a:spLocks noChangeArrowheads="1"/>
          </p:cNvSpPr>
          <p:nvPr/>
        </p:nvSpPr>
        <p:spPr bwMode="auto">
          <a:xfrm>
            <a:off x="381000" y="3582988"/>
            <a:ext cx="28130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Items evaluated by query</a:t>
            </a:r>
          </a:p>
        </p:txBody>
      </p:sp>
      <p:sp>
        <p:nvSpPr>
          <p:cNvPr id="72708" name="TextBox 7"/>
          <p:cNvSpPr txBox="1">
            <a:spLocks noChangeArrowheads="1"/>
          </p:cNvSpPr>
          <p:nvPr/>
        </p:nvSpPr>
        <p:spPr bwMode="auto">
          <a:xfrm>
            <a:off x="2187575" y="3049588"/>
            <a:ext cx="201453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Average item size</a:t>
            </a:r>
          </a:p>
        </p:txBody>
      </p:sp>
      <p:sp>
        <p:nvSpPr>
          <p:cNvPr id="72709" name="TextBox 8"/>
          <p:cNvSpPr txBox="1">
            <a:spLocks noChangeArrowheads="1"/>
          </p:cNvSpPr>
          <p:nvPr/>
        </p:nvSpPr>
        <p:spPr bwMode="auto">
          <a:xfrm>
            <a:off x="4017963" y="3660775"/>
            <a:ext cx="19014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Conversion ratio</a:t>
            </a:r>
          </a:p>
        </p:txBody>
      </p:sp>
      <p:sp>
        <p:nvSpPr>
          <p:cNvPr id="72710" name="TextBox 9"/>
          <p:cNvSpPr txBox="1">
            <a:spLocks noChangeArrowheads="1"/>
          </p:cNvSpPr>
          <p:nvPr/>
        </p:nvSpPr>
        <p:spPr bwMode="auto">
          <a:xfrm>
            <a:off x="5635625" y="3192463"/>
            <a:ext cx="303801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Eventually consistent reads</a:t>
            </a:r>
          </a:p>
        </p:txBody>
      </p:sp>
      <p:cxnSp>
        <p:nvCxnSpPr>
          <p:cNvPr id="11" name="Straight Arrow Connector 10"/>
          <p:cNvCxnSpPr/>
          <p:nvPr/>
        </p:nvCxnSpPr>
        <p:spPr>
          <a:xfrm flipV="1">
            <a:off x="1455738" y="2439988"/>
            <a:ext cx="192087" cy="103981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2941638" y="2478088"/>
            <a:ext cx="76200" cy="46513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4664075" y="2478088"/>
            <a:ext cx="144463" cy="107156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6110288" y="2401888"/>
            <a:ext cx="153987" cy="70167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6889750" y="1887538"/>
            <a:ext cx="1541463" cy="438150"/>
          </a:xfrm>
          <a:prstGeom prst="roundRect">
            <a:avLst>
              <a:gd name="adj" fmla="val 5930"/>
            </a:avLst>
          </a:prstGeom>
          <a:ln>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2716" name="TextBox 3"/>
          <p:cNvSpPr txBox="1">
            <a:spLocks noChangeArrowheads="1"/>
          </p:cNvSpPr>
          <p:nvPr/>
        </p:nvSpPr>
        <p:spPr bwMode="auto">
          <a:xfrm>
            <a:off x="1446213" y="1924050"/>
            <a:ext cx="70024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50      *     256KB    *   (1 RCU / 4 KB)    *   (1 / 2)    =     1600 RCU</a:t>
            </a:r>
          </a:p>
        </p:txBody>
      </p:sp>
    </p:spTree>
    <p:extLst>
      <p:ext uri="{BB962C8B-B14F-4D97-AF65-F5344CB8AC3E}">
        <p14:creationId xmlns:p14="http://schemas.microsoft.com/office/powerpoint/2010/main" val="255431964"/>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AB271B-0275-994E-8A4E-780D160B75FD}"/>
              </a:ext>
            </a:extLst>
          </p:cNvPr>
          <p:cNvPicPr>
            <a:picLocks noChangeAspect="1"/>
          </p:cNvPicPr>
          <p:nvPr/>
        </p:nvPicPr>
        <p:blipFill>
          <a:blip r:embed="rId3"/>
          <a:stretch>
            <a:fillRect/>
          </a:stretch>
        </p:blipFill>
        <p:spPr>
          <a:xfrm>
            <a:off x="311965" y="472062"/>
            <a:ext cx="5999584" cy="2737081"/>
          </a:xfrm>
          <a:prstGeom prst="rect">
            <a:avLst/>
          </a:prstGeom>
        </p:spPr>
      </p:pic>
      <p:sp>
        <p:nvSpPr>
          <p:cNvPr id="43" name="Title 1">
            <a:extLst>
              <a:ext uri="{FF2B5EF4-FFF2-40B4-BE49-F238E27FC236}">
                <a16:creationId xmlns:a16="http://schemas.microsoft.com/office/drawing/2014/main" id="{0D76189C-AE15-434C-AA5D-6DEF1C09AFFD}"/>
              </a:ext>
            </a:extLst>
          </p:cNvPr>
          <p:cNvSpPr txBox="1">
            <a:spLocks/>
          </p:cNvSpPr>
          <p:nvPr/>
        </p:nvSpPr>
        <p:spPr>
          <a:xfrm>
            <a:off x="242059" y="55945"/>
            <a:ext cx="6137263" cy="54610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algn="ctr"/>
            <a:r>
              <a:rPr lang="en-US" altLang="en-US" sz="2400" dirty="0">
                <a:latin typeface="Amazon Ember" panose="020B0603020204020204" pitchFamily="34" charset="0"/>
                <a:ea typeface="Amazon Ember" panose="020B0603020204020204" pitchFamily="34" charset="0"/>
                <a:cs typeface="Amazon Ember" panose="020B0603020204020204" pitchFamily="34" charset="0"/>
              </a:rPr>
              <a:t>Separate bulk data from frequent access</a:t>
            </a:r>
          </a:p>
        </p:txBody>
      </p:sp>
      <p:sp>
        <p:nvSpPr>
          <p:cNvPr id="22" name="Content Placeholder 2">
            <a:extLst>
              <a:ext uri="{FF2B5EF4-FFF2-40B4-BE49-F238E27FC236}">
                <a16:creationId xmlns:a16="http://schemas.microsoft.com/office/drawing/2014/main" id="{6420F0DB-C4B7-E849-9B54-FE0BE07A7ACC}"/>
              </a:ext>
            </a:extLst>
          </p:cNvPr>
          <p:cNvSpPr txBox="1">
            <a:spLocks/>
          </p:cNvSpPr>
          <p:nvPr/>
        </p:nvSpPr>
        <p:spPr>
          <a:xfrm>
            <a:off x="6455936" y="79449"/>
            <a:ext cx="2688064" cy="1323439"/>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ts val="0"/>
              </a:spcBef>
              <a:spcAft>
                <a:spcPts val="1800"/>
              </a:spcAft>
              <a:buClrTx/>
              <a:buSzTx/>
              <a:tabLst/>
              <a:defRPr/>
            </a:pPr>
            <a:r>
              <a:rPr lang="en-US" sz="20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Redesign:</a:t>
            </a:r>
            <a:br>
              <a:rPr kumimoji="0" lang="en-US" sz="18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Order by </a:t>
            </a:r>
            <a:r>
              <a:rPr lang="en-US" sz="1600" spc="-2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ReportID</a:t>
            </a:r>
            <a:b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New summary value</a:t>
            </a:r>
            <a:b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New GSI projection</a:t>
            </a:r>
            <a:b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Ordered by </a:t>
            </a:r>
            <a:r>
              <a:rPr lang="en-US" sz="1600" spc="-2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OwnerID</a:t>
            </a:r>
            <a:endPar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5" name="Group 14">
            <a:extLst>
              <a:ext uri="{FF2B5EF4-FFF2-40B4-BE49-F238E27FC236}">
                <a16:creationId xmlns:a16="http://schemas.microsoft.com/office/drawing/2014/main" id="{797B2568-DD54-B643-A0B6-9D54C0027884}"/>
              </a:ext>
            </a:extLst>
          </p:cNvPr>
          <p:cNvGrpSpPr/>
          <p:nvPr/>
        </p:nvGrpSpPr>
        <p:grpSpPr>
          <a:xfrm rot="10800000">
            <a:off x="8569049" y="2326967"/>
            <a:ext cx="519912" cy="2664871"/>
            <a:chOff x="152399" y="1025836"/>
            <a:chExt cx="519912" cy="2811365"/>
          </a:xfrm>
        </p:grpSpPr>
        <p:sp>
          <p:nvSpPr>
            <p:cNvPr id="44" name="TextBox 29">
              <a:extLst>
                <a:ext uri="{FF2B5EF4-FFF2-40B4-BE49-F238E27FC236}">
                  <a16:creationId xmlns:a16="http://schemas.microsoft.com/office/drawing/2014/main" id="{E2B80A4A-BCBD-2B47-80A1-3DC04CB308C6}"/>
                </a:ext>
              </a:extLst>
            </p:cNvPr>
            <p:cNvSpPr txBox="1">
              <a:spLocks noChangeArrowheads="1"/>
            </p:cNvSpPr>
            <p:nvPr/>
          </p:nvSpPr>
          <p:spPr bwMode="auto">
            <a:xfrm rot="16200000">
              <a:off x="-514290" y="2201093"/>
              <a:ext cx="17027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GSI – </a:t>
              </a:r>
              <a:r>
                <a:rPr lang="en-US" altLang="en-US" sz="18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OwnerID</a:t>
              </a:r>
              <a:endParaRPr lang="en-US" altLang="en-US" sz="1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Right Bracket 44">
              <a:extLst>
                <a:ext uri="{FF2B5EF4-FFF2-40B4-BE49-F238E27FC236}">
                  <a16:creationId xmlns:a16="http://schemas.microsoft.com/office/drawing/2014/main" id="{EB7B775F-29DE-AD45-8A4F-831F8FF551B8}"/>
                </a:ext>
              </a:extLst>
            </p:cNvPr>
            <p:cNvSpPr>
              <a:spLocks/>
            </p:cNvSpPr>
            <p:nvPr/>
          </p:nvSpPr>
          <p:spPr bwMode="auto">
            <a:xfrm rot="10800000">
              <a:off x="493304" y="1025836"/>
              <a:ext cx="179007" cy="2811365"/>
            </a:xfrm>
            <a:prstGeom prst="rightBracket">
              <a:avLst>
                <a:gd name="adj" fmla="val 8396"/>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24" name="Straight Arrow Connector 23">
            <a:extLst>
              <a:ext uri="{FF2B5EF4-FFF2-40B4-BE49-F238E27FC236}">
                <a16:creationId xmlns:a16="http://schemas.microsoft.com/office/drawing/2014/main" id="{7B9AAC6B-7F62-054D-9DCC-D35A64848995}"/>
              </a:ext>
            </a:extLst>
          </p:cNvPr>
          <p:cNvCxnSpPr>
            <a:cxnSpLocks/>
          </p:cNvCxnSpPr>
          <p:nvPr/>
        </p:nvCxnSpPr>
        <p:spPr>
          <a:xfrm flipH="1">
            <a:off x="1558212" y="634482"/>
            <a:ext cx="4857871" cy="19594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0C50AFE-4EB5-B243-9C63-2BAC2437E0EA}"/>
              </a:ext>
            </a:extLst>
          </p:cNvPr>
          <p:cNvCxnSpPr>
            <a:cxnSpLocks/>
          </p:cNvCxnSpPr>
          <p:nvPr/>
        </p:nvCxnSpPr>
        <p:spPr>
          <a:xfrm flipH="1">
            <a:off x="3987147" y="780461"/>
            <a:ext cx="2428936" cy="237701"/>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90C1C64-446A-E640-A30D-A3103BE10C83}"/>
              </a:ext>
            </a:extLst>
          </p:cNvPr>
          <p:cNvCxnSpPr>
            <a:cxnSpLocks/>
          </p:cNvCxnSpPr>
          <p:nvPr/>
        </p:nvCxnSpPr>
        <p:spPr>
          <a:xfrm flipH="1">
            <a:off x="3307595" y="1124020"/>
            <a:ext cx="3118383" cy="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9DBAD971-87A7-6F4E-B1E3-BBA19F3DD446}"/>
              </a:ext>
            </a:extLst>
          </p:cNvPr>
          <p:cNvPicPr>
            <a:picLocks noChangeAspect="1"/>
          </p:cNvPicPr>
          <p:nvPr/>
        </p:nvPicPr>
        <p:blipFill>
          <a:blip r:embed="rId4"/>
          <a:stretch>
            <a:fillRect/>
          </a:stretch>
        </p:blipFill>
        <p:spPr>
          <a:xfrm>
            <a:off x="3496176" y="2327820"/>
            <a:ext cx="5156853" cy="2664871"/>
          </a:xfrm>
          <a:prstGeom prst="rect">
            <a:avLst/>
          </a:prstGeom>
        </p:spPr>
      </p:pic>
      <p:grpSp>
        <p:nvGrpSpPr>
          <p:cNvPr id="51" name="Group 50">
            <a:extLst>
              <a:ext uri="{FF2B5EF4-FFF2-40B4-BE49-F238E27FC236}">
                <a16:creationId xmlns:a16="http://schemas.microsoft.com/office/drawing/2014/main" id="{96A538FC-CF74-E248-B1A6-CC382F99CF8B}"/>
              </a:ext>
            </a:extLst>
          </p:cNvPr>
          <p:cNvGrpSpPr/>
          <p:nvPr/>
        </p:nvGrpSpPr>
        <p:grpSpPr>
          <a:xfrm>
            <a:off x="2901820" y="928509"/>
            <a:ext cx="2220686" cy="4024203"/>
            <a:chOff x="2799271" y="928509"/>
            <a:chExt cx="2220686" cy="4024203"/>
          </a:xfrm>
          <a:effectLst>
            <a:outerShdw blurRad="50800" dist="38100" dir="8100000" algn="tr" rotWithShape="0">
              <a:prstClr val="black">
                <a:alpha val="40000"/>
              </a:prstClr>
            </a:outerShdw>
          </a:effectLst>
        </p:grpSpPr>
        <p:sp>
          <p:nvSpPr>
            <p:cNvPr id="52" name="Rounded Rectangle 51">
              <a:extLst>
                <a:ext uri="{FF2B5EF4-FFF2-40B4-BE49-F238E27FC236}">
                  <a16:creationId xmlns:a16="http://schemas.microsoft.com/office/drawing/2014/main" id="{A88E88AF-0BBE-D84D-A3DE-A09133EC5B6A}"/>
                </a:ext>
              </a:extLst>
            </p:cNvPr>
            <p:cNvSpPr/>
            <p:nvPr/>
          </p:nvSpPr>
          <p:spPr>
            <a:xfrm>
              <a:off x="2799271" y="928509"/>
              <a:ext cx="594356" cy="2280633"/>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cxnSp>
          <p:nvCxnSpPr>
            <p:cNvPr id="53" name="Straight Arrow Connector 52">
              <a:extLst>
                <a:ext uri="{FF2B5EF4-FFF2-40B4-BE49-F238E27FC236}">
                  <a16:creationId xmlns:a16="http://schemas.microsoft.com/office/drawing/2014/main" id="{0BA9885A-26E3-7641-8ED4-535D4AA5E77E}"/>
                </a:ext>
              </a:extLst>
            </p:cNvPr>
            <p:cNvCxnSpPr>
              <a:cxnSpLocks/>
              <a:endCxn id="54" idx="0"/>
            </p:cNvCxnSpPr>
            <p:nvPr/>
          </p:nvCxnSpPr>
          <p:spPr>
            <a:xfrm>
              <a:off x="3461745" y="1777852"/>
              <a:ext cx="745047" cy="7461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8C1D3E2F-AED3-4B4E-A08C-5D7AAF53B13F}"/>
                </a:ext>
              </a:extLst>
            </p:cNvPr>
            <p:cNvSpPr/>
            <p:nvPr/>
          </p:nvSpPr>
          <p:spPr>
            <a:xfrm>
              <a:off x="3393627" y="2524030"/>
              <a:ext cx="1626330" cy="2428682"/>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sp>
        <p:nvSpPr>
          <p:cNvPr id="57" name="Content Placeholder 2">
            <a:extLst>
              <a:ext uri="{FF2B5EF4-FFF2-40B4-BE49-F238E27FC236}">
                <a16:creationId xmlns:a16="http://schemas.microsoft.com/office/drawing/2014/main" id="{1E6D7EB7-CAD1-B24B-8AE3-D84A322E64D6}"/>
              </a:ext>
            </a:extLst>
          </p:cNvPr>
          <p:cNvSpPr txBox="1">
            <a:spLocks/>
          </p:cNvSpPr>
          <p:nvPr/>
        </p:nvSpPr>
        <p:spPr>
          <a:xfrm>
            <a:off x="6416083" y="1434467"/>
            <a:ext cx="3118382" cy="861774"/>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ts val="0"/>
              </a:spcBef>
              <a:spcAft>
                <a:spcPts val="1800"/>
              </a:spcAft>
              <a:buClrTx/>
              <a:buSzTx/>
              <a:tabLst/>
              <a:defRPr/>
            </a:pPr>
            <a:r>
              <a:rPr lang="en-US" sz="20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Benefits:</a:t>
            </a:r>
            <a:br>
              <a:rPr kumimoji="0" lang="en-US" sz="18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Query 50 items = 1 RCU</a:t>
            </a:r>
            <a:b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Access individual reports</a:t>
            </a:r>
            <a:endPar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8" name="Group 37">
            <a:extLst>
              <a:ext uri="{FF2B5EF4-FFF2-40B4-BE49-F238E27FC236}">
                <a16:creationId xmlns:a16="http://schemas.microsoft.com/office/drawing/2014/main" id="{7E4691B5-3D17-9C46-9200-A78C289B9EF8}"/>
              </a:ext>
            </a:extLst>
          </p:cNvPr>
          <p:cNvGrpSpPr/>
          <p:nvPr/>
        </p:nvGrpSpPr>
        <p:grpSpPr>
          <a:xfrm>
            <a:off x="173527" y="3445344"/>
            <a:ext cx="2821600" cy="1204862"/>
            <a:chOff x="196981" y="3405353"/>
            <a:chExt cx="2821600" cy="1204862"/>
          </a:xfrm>
        </p:grpSpPr>
        <p:sp>
          <p:nvSpPr>
            <p:cNvPr id="58" name="Rounded Rectangle 57">
              <a:extLst>
                <a:ext uri="{FF2B5EF4-FFF2-40B4-BE49-F238E27FC236}">
                  <a16:creationId xmlns:a16="http://schemas.microsoft.com/office/drawing/2014/main" id="{D5D60764-24B1-D846-B4CA-7A7B19109321}"/>
                </a:ext>
              </a:extLst>
            </p:cNvPr>
            <p:cNvSpPr/>
            <p:nvPr/>
          </p:nvSpPr>
          <p:spPr>
            <a:xfrm>
              <a:off x="196981" y="3405353"/>
              <a:ext cx="2821600" cy="1204862"/>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12">
              <a:extLst>
                <a:ext uri="{FF2B5EF4-FFF2-40B4-BE49-F238E27FC236}">
                  <a16:creationId xmlns:a16="http://schemas.microsoft.com/office/drawing/2014/main" id="{B7E7D355-0E24-8649-A111-6807D684407C}"/>
                </a:ext>
              </a:extLst>
            </p:cNvPr>
            <p:cNvSpPr txBox="1">
              <a:spLocks noChangeArrowheads="1"/>
            </p:cNvSpPr>
            <p:nvPr/>
          </p:nvSpPr>
          <p:spPr bwMode="auto">
            <a:xfrm>
              <a:off x="300625" y="3423008"/>
              <a:ext cx="2717956" cy="1169551"/>
            </a:xfrm>
            <a:prstGeom prst="rect">
              <a:avLst/>
            </a:prstGeom>
            <a:noFill/>
            <a:ln w="38100">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SELECT * FROM GSI</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WHERE </a:t>
              </a:r>
              <a:r>
                <a:rPr kumimoji="0" lang="en-US" altLang="en-US" sz="1400" b="1"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Item_SKU</a:t>
              </a: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 ‘Paola' </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AND </a:t>
              </a:r>
              <a:r>
                <a:rPr kumimoji="0" lang="en-US" altLang="en-US" sz="1400" b="1"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Status#Date</a:t>
              </a: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b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BEGINS_WITH ‘Pending’</a:t>
              </a:r>
            </a:p>
            <a:p>
              <a:pPr lvl="0">
                <a:spcBef>
                  <a:spcPct val="0"/>
                </a:spcBef>
                <a:defRPr/>
              </a:pPr>
              <a:r>
                <a:rPr lang="en-US" altLang="en-US" sz="14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ORDER BY </a:t>
              </a:r>
              <a:r>
                <a:rPr lang="en-US" altLang="en-US" sz="1400" b="1"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Status#Date</a:t>
              </a:r>
              <a:r>
                <a:rPr lang="en-US" altLang="en-US" sz="14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DESC</a:t>
              </a:r>
              <a:endParaRPr kumimoji="0" lang="en-US" altLang="en-US" sz="14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25677270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111E1861-6F45-344A-8820-3078F60F6D75}"/>
              </a:ext>
            </a:extLst>
          </p:cNvPr>
          <p:cNvSpPr>
            <a:spLocks noGrp="1"/>
          </p:cNvSpPr>
          <p:nvPr>
            <p:ph type="title"/>
          </p:nvPr>
        </p:nvSpPr>
        <p:spPr>
          <a:xfrm>
            <a:off x="463251" y="1039756"/>
            <a:ext cx="8861118" cy="930105"/>
          </a:xfrm>
        </p:spPr>
        <p:txBody>
          <a:bodyPr/>
          <a:lstStyle/>
          <a:p>
            <a:pPr eaLnBrk="1" hangingPunct="1"/>
            <a:r>
              <a:rPr lang="en-US" altLang="en-US" sz="3600" dirty="0">
                <a:latin typeface="Amazon Ember" panose="020B0603020204020204" pitchFamily="34" charset="0"/>
                <a:ea typeface="Amazon Ember" panose="020B0603020204020204" pitchFamily="34" charset="0"/>
                <a:cs typeface="Amazon Ember" panose="020B0603020204020204" pitchFamily="34" charset="0"/>
              </a:rPr>
              <a:t>How to query nested JSON</a:t>
            </a:r>
          </a:p>
        </p:txBody>
      </p:sp>
      <p:sp>
        <p:nvSpPr>
          <p:cNvPr id="9" name="Text Placeholder 1">
            <a:extLst>
              <a:ext uri="{FF2B5EF4-FFF2-40B4-BE49-F238E27FC236}">
                <a16:creationId xmlns:a16="http://schemas.microsoft.com/office/drawing/2014/main" id="{3B995767-036B-4449-B4E9-E9D0749E2B1C}"/>
              </a:ext>
            </a:extLst>
          </p:cNvPr>
          <p:cNvSpPr txBox="1">
            <a:spLocks/>
          </p:cNvSpPr>
          <p:nvPr/>
        </p:nvSpPr>
        <p:spPr>
          <a:xfrm>
            <a:off x="463251" y="2940244"/>
            <a:ext cx="5143500" cy="914400"/>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r>
              <a:rPr lang="en-US" altLang="en-US" sz="1900" dirty="0">
                <a:latin typeface="Amazon Ember" panose="020B0603020204020204" pitchFamily="34" charset="0"/>
                <a:ea typeface="Amazon Ember" panose="020B0603020204020204" pitchFamily="34" charset="0"/>
                <a:cs typeface="Amazon Ember" panose="020B0603020204020204" pitchFamily="34" charset="0"/>
              </a:rPr>
              <a:t>Vertical Partitioning </a:t>
            </a:r>
            <a:br>
              <a:rPr lang="en-US" altLang="en-US" sz="1900" dirty="0">
                <a:latin typeface="Amazon Ember" panose="020B0603020204020204" pitchFamily="34" charset="0"/>
                <a:ea typeface="Amazon Ember" panose="020B0603020204020204" pitchFamily="34" charset="0"/>
                <a:cs typeface="Amazon Ember" panose="020B0603020204020204" pitchFamily="34" charset="0"/>
              </a:rPr>
            </a:br>
            <a:r>
              <a:rPr lang="en-US" altLang="en-US" sz="1900" dirty="0">
                <a:latin typeface="Amazon Ember" panose="020B0603020204020204" pitchFamily="34" charset="0"/>
                <a:ea typeface="Amazon Ember" panose="020B0603020204020204" pitchFamily="34" charset="0"/>
                <a:cs typeface="Amazon Ember" panose="020B0603020204020204" pitchFamily="34" charset="0"/>
              </a:rPr>
              <a:t>Overloaded GSIs</a:t>
            </a:r>
          </a:p>
          <a:p>
            <a:pPr>
              <a:lnSpc>
                <a:spcPct val="80000"/>
              </a:lnSpc>
            </a:pPr>
            <a:r>
              <a:rPr lang="en-US" altLang="en-US" sz="1900" dirty="0">
                <a:latin typeface="Amazon Ember" panose="020B0603020204020204" pitchFamily="34" charset="0"/>
                <a:ea typeface="Amazon Ember" panose="020B0603020204020204" pitchFamily="34" charset="0"/>
                <a:cs typeface="Amazon Ember" panose="020B0603020204020204" pitchFamily="34" charset="0"/>
              </a:rPr>
              <a:t>Future resilient data models</a:t>
            </a:r>
          </a:p>
        </p:txBody>
      </p:sp>
    </p:spTree>
    <p:extLst>
      <p:ext uri="{BB962C8B-B14F-4D97-AF65-F5344CB8AC3E}">
        <p14:creationId xmlns:p14="http://schemas.microsoft.com/office/powerpoint/2010/main" val="2311657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567" y="895481"/>
            <a:ext cx="3209859" cy="814118"/>
          </a:xfrm>
        </p:spPr>
        <p:txBody>
          <a:bodyPr/>
          <a:lstStyle/>
          <a:p>
            <a:pPr algn="ctr"/>
            <a:r>
              <a:rPr lang="en-US" sz="2400" dirty="0"/>
              <a:t>Document Indexing</a:t>
            </a:r>
          </a:p>
        </p:txBody>
      </p:sp>
      <p:sp>
        <p:nvSpPr>
          <p:cNvPr id="15" name="Text Placeholder 14">
            <a:extLst>
              <a:ext uri="{FF2B5EF4-FFF2-40B4-BE49-F238E27FC236}">
                <a16:creationId xmlns:a16="http://schemas.microsoft.com/office/drawing/2014/main" id="{E8957E3A-BCE5-E642-B21C-4DAC023D7059}"/>
              </a:ext>
            </a:extLst>
          </p:cNvPr>
          <p:cNvSpPr>
            <a:spLocks noGrp="1"/>
          </p:cNvSpPr>
          <p:nvPr>
            <p:ph type="body" sz="quarter" idx="10"/>
          </p:nvPr>
        </p:nvSpPr>
        <p:spPr>
          <a:xfrm>
            <a:off x="5808523" y="1355834"/>
            <a:ext cx="3236086" cy="866920"/>
          </a:xfrm>
        </p:spPr>
        <p:txBody>
          <a:bodyPr/>
          <a:lstStyle/>
          <a:p>
            <a:pPr marL="0" indent="0" algn="ctr">
              <a:buNone/>
            </a:pPr>
            <a:r>
              <a:rPr lang="en-US" sz="1800" i="1" dirty="0"/>
              <a:t>Shopping Cart </a:t>
            </a:r>
            <a:br>
              <a:rPr lang="en-US" sz="1800" i="1" dirty="0"/>
            </a:br>
            <a:r>
              <a:rPr lang="en-US" sz="1800" i="1" dirty="0"/>
              <a:t>Document Example</a:t>
            </a:r>
            <a:r>
              <a:rPr lang="en-US" sz="1800" dirty="0"/>
              <a:t> </a:t>
            </a:r>
          </a:p>
        </p:txBody>
      </p:sp>
      <p:sp>
        <p:nvSpPr>
          <p:cNvPr id="17" name="Rectangle 16">
            <a:extLst>
              <a:ext uri="{FF2B5EF4-FFF2-40B4-BE49-F238E27FC236}">
                <a16:creationId xmlns:a16="http://schemas.microsoft.com/office/drawing/2014/main" id="{CD0C6A59-C8BD-734E-A8FD-8D3E95B09DD9}"/>
              </a:ext>
            </a:extLst>
          </p:cNvPr>
          <p:cNvSpPr/>
          <p:nvPr/>
        </p:nvSpPr>
        <p:spPr>
          <a:xfrm>
            <a:off x="201930" y="125478"/>
            <a:ext cx="5403740" cy="4778231"/>
          </a:xfrm>
          <a:prstGeom prst="rect">
            <a:avLst/>
          </a:prstGeom>
          <a:solidFill>
            <a:schemeClr val="bg2">
              <a:lumMod val="90000"/>
            </a:schemeClr>
          </a:solidFill>
        </p:spPr>
        <p:txBody>
          <a:bodyPr wrap="square">
            <a:spAutoFit/>
          </a:bodyPr>
          <a:lstStyle/>
          <a:p>
            <a:pPr defTabSz="685730">
              <a:defRPr/>
            </a:pP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a:t>
            </a:r>
            <a:r>
              <a:rPr lang="en-US" sz="1050" dirty="0" err="1">
                <a:solidFill>
                  <a:srgbClr val="7030A0"/>
                </a:solidFill>
                <a:latin typeface="Lucida Console" panose="020B0609040504020204" pitchFamily="49" charset="0"/>
              </a:rPr>
              <a:t>UserProfile</a:t>
            </a:r>
            <a:r>
              <a:rPr lang="en-US" sz="1050" dirty="0">
                <a:solidFill>
                  <a:srgbClr val="000000"/>
                </a:solidFill>
                <a:latin typeface="Lucida Console" panose="020B0609040504020204" pitchFamily="49" charset="0"/>
              </a:rPr>
              <a:t>" : { </a:t>
            </a:r>
          </a:p>
          <a:p>
            <a:pPr defTabSz="685730">
              <a:defRPr/>
            </a:pPr>
            <a:r>
              <a:rPr lang="en-US" sz="1050" dirty="0">
                <a:solidFill>
                  <a:srgbClr val="000000"/>
                </a:solidFill>
                <a:latin typeface="Lucida Console" panose="020B0609040504020204" pitchFamily="49" charset="0"/>
              </a:rPr>
              <a:t>		"FirstName": "</a:t>
            </a:r>
            <a:r>
              <a:rPr lang="en-US" sz="1050" dirty="0">
                <a:solidFill>
                  <a:srgbClr val="0070C0"/>
                </a:solidFill>
                <a:latin typeface="Lucida Console" panose="020B0609040504020204" pitchFamily="49" charset="0"/>
              </a:rPr>
              <a:t>Paul</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a:t>
            </a:r>
            <a:r>
              <a:rPr lang="en-US" sz="1050" dirty="0" err="1">
                <a:solidFill>
                  <a:srgbClr val="000000"/>
                </a:solidFill>
                <a:latin typeface="Lucida Console" panose="020B0609040504020204" pitchFamily="49" charset="0"/>
              </a:rPr>
              <a:t>LastName</a:t>
            </a:r>
            <a:r>
              <a:rPr lang="en-US" sz="1050" dirty="0">
                <a:solidFill>
                  <a:srgbClr val="000000"/>
                </a:solidFill>
                <a:latin typeface="Lucida Console" panose="020B0609040504020204" pitchFamily="49" charset="0"/>
              </a:rPr>
              <a:t>": "</a:t>
            </a:r>
            <a:r>
              <a:rPr lang="en-US" sz="1050" dirty="0" err="1">
                <a:solidFill>
                  <a:srgbClr val="0070C0"/>
                </a:solidFill>
                <a:latin typeface="Lucida Console" panose="020B0609040504020204" pitchFamily="49" charset="0"/>
              </a:rPr>
              <a:t>Atreides</a:t>
            </a:r>
            <a:r>
              <a:rPr lang="en-US" sz="1050" dirty="0">
                <a:solidFill>
                  <a:srgbClr val="000000"/>
                </a:solidFill>
                <a:latin typeface="Lucida Console" panose="020B0609040504020204" pitchFamily="49" charset="0"/>
              </a:rPr>
              <a:t>", </a:t>
            </a:r>
          </a:p>
          <a:p>
            <a:pPr defTabSz="685730">
              <a:defRPr/>
            </a:pPr>
            <a:r>
              <a:rPr lang="en-US" sz="1050" dirty="0">
                <a:solidFill>
                  <a:srgbClr val="000000"/>
                </a:solidFill>
                <a:latin typeface="Lucida Console" panose="020B0609040504020204" pitchFamily="49" charset="0"/>
              </a:rPr>
              <a:t>	 	"DateJoined":"</a:t>
            </a:r>
            <a:r>
              <a:rPr lang="en-US" sz="1050" dirty="0">
                <a:solidFill>
                  <a:srgbClr val="0070C0"/>
                </a:solidFill>
                <a:latin typeface="Lucida Console" panose="020B0609040504020204" pitchFamily="49" charset="0"/>
              </a:rPr>
              <a:t>1965-08-01</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a:t>
            </a:r>
            <a:r>
              <a:rPr lang="en-US" sz="1050" dirty="0">
                <a:solidFill>
                  <a:srgbClr val="7030A0"/>
                </a:solidFill>
                <a:latin typeface="Lucida Console" panose="020B0609040504020204" pitchFamily="49" charset="0"/>
              </a:rPr>
              <a:t>Store</a:t>
            </a:r>
            <a:r>
              <a:rPr lang="en-US" sz="1050" dirty="0">
                <a:solidFill>
                  <a:srgbClr val="000000"/>
                </a:solidFill>
                <a:latin typeface="Lucida Console" panose="020B0609040504020204" pitchFamily="49" charset="0"/>
              </a:rPr>
              <a:t>" : { </a:t>
            </a:r>
          </a:p>
          <a:p>
            <a:pPr defTabSz="685730">
              <a:defRPr/>
            </a:pPr>
            <a:r>
              <a:rPr lang="en-US" sz="1050" dirty="0">
                <a:solidFill>
                  <a:srgbClr val="000000"/>
                </a:solidFill>
                <a:latin typeface="Lucida Console" panose="020B0609040504020204" pitchFamily="49" charset="0"/>
              </a:rPr>
              <a:t>		”</a:t>
            </a:r>
            <a:r>
              <a:rPr lang="en-US" sz="1050" dirty="0" err="1">
                <a:solidFill>
                  <a:srgbClr val="000000"/>
                </a:solidFill>
                <a:latin typeface="Lucida Console" panose="020B0609040504020204" pitchFamily="49" charset="0"/>
              </a:rPr>
              <a:t>store_id</a:t>
            </a:r>
            <a:r>
              <a:rPr lang="en-US" sz="1050" dirty="0">
                <a:solidFill>
                  <a:srgbClr val="000000"/>
                </a:solidFill>
                <a:latin typeface="Lucida Console" panose="020B0609040504020204" pitchFamily="49" charset="0"/>
              </a:rPr>
              <a:t>": ”</a:t>
            </a:r>
            <a:r>
              <a:rPr lang="en-US" sz="1050" dirty="0">
                <a:solidFill>
                  <a:srgbClr val="0070C0"/>
                </a:solidFill>
                <a:latin typeface="Lucida Console" panose="020B0609040504020204" pitchFamily="49" charset="0"/>
              </a:rPr>
              <a:t>STOREUID</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"city": "</a:t>
            </a:r>
            <a:r>
              <a:rPr lang="en-US" sz="1050" dirty="0">
                <a:solidFill>
                  <a:srgbClr val="0070C0"/>
                </a:solidFill>
                <a:latin typeface="Lucida Console" panose="020B0609040504020204" pitchFamily="49" charset="0"/>
              </a:rPr>
              <a:t>Los Angeles</a:t>
            </a:r>
            <a:r>
              <a:rPr lang="en-US" sz="1050" dirty="0">
                <a:solidFill>
                  <a:srgbClr val="000000"/>
                </a:solidFill>
                <a:latin typeface="Lucida Console" panose="020B0609040504020204" pitchFamily="49" charset="0"/>
              </a:rPr>
              <a:t>", </a:t>
            </a:r>
          </a:p>
          <a:p>
            <a:pPr defTabSz="685730">
              <a:defRPr/>
            </a:pPr>
            <a:r>
              <a:rPr lang="en-US" sz="1050" dirty="0">
                <a:solidFill>
                  <a:srgbClr val="000000"/>
                </a:solidFill>
                <a:latin typeface="Lucida Console" panose="020B0609040504020204" pitchFamily="49" charset="0"/>
              </a:rPr>
              <a:t>		 "zip_code":"</a:t>
            </a:r>
            <a:r>
              <a:rPr lang="en-US" sz="1050" dirty="0">
                <a:solidFill>
                  <a:srgbClr val="0070C0"/>
                </a:solidFill>
                <a:latin typeface="Lucida Console" panose="020B0609040504020204" pitchFamily="49" charset="0"/>
              </a:rPr>
              <a:t>90029</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a:t>
            </a:r>
            <a:r>
              <a:rPr lang="en-US" sz="1050" dirty="0" err="1">
                <a:solidFill>
                  <a:srgbClr val="7030A0"/>
                </a:solidFill>
                <a:latin typeface="Lucida Console" panose="020B0609040504020204" pitchFamily="49" charset="0"/>
              </a:rPr>
              <a:t>ShoppingCart</a:t>
            </a:r>
            <a:r>
              <a:rPr lang="en-US" sz="1050" dirty="0">
                <a:solidFill>
                  <a:srgbClr val="000000"/>
                </a:solidFill>
                <a:latin typeface="Lucida Console" panose="020B0609040504020204" pitchFamily="49" charset="0"/>
              </a:rPr>
              <a:t>" : [</a:t>
            </a:r>
          </a:p>
          <a:p>
            <a:pPr defTabSz="685730">
              <a:defRPr/>
            </a:pPr>
            <a:r>
              <a:rPr lang="en-US" sz="1050" dirty="0">
                <a:solidFill>
                  <a:srgbClr val="000000"/>
                </a:solidFill>
                <a:latin typeface="Lucida Console" panose="020B0609040504020204" pitchFamily="49" charset="0"/>
              </a:rPr>
              <a:t>		{"Spice": </a:t>
            </a:r>
          </a:p>
          <a:p>
            <a:pPr defTabSz="685730">
              <a:defRPr/>
            </a:pPr>
            <a:r>
              <a:rPr lang="en-US" sz="1050" dirty="0">
                <a:solidFill>
                  <a:srgbClr val="000000"/>
                </a:solidFill>
                <a:latin typeface="Lucida Console" panose="020B0609040504020204" pitchFamily="49" charset="0"/>
              </a:rPr>
              <a:t>			{ "SKU": "</a:t>
            </a:r>
            <a:r>
              <a:rPr lang="en-US" sz="1050" dirty="0" err="1">
                <a:solidFill>
                  <a:srgbClr val="0070C0"/>
                </a:solidFill>
                <a:latin typeface="Lucida Console" panose="020B0609040504020204" pitchFamily="49" charset="0"/>
              </a:rPr>
              <a:t>SpiceSKU</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a:t>
            </a:r>
            <a:r>
              <a:rPr lang="en-US" sz="1050" dirty="0" err="1">
                <a:solidFill>
                  <a:srgbClr val="000000"/>
                </a:solidFill>
                <a:latin typeface="Lucida Console" panose="020B0609040504020204" pitchFamily="49" charset="0"/>
              </a:rPr>
              <a:t>CategoryID</a:t>
            </a:r>
            <a:r>
              <a:rPr lang="en-US" sz="1050" dirty="0">
                <a:solidFill>
                  <a:srgbClr val="000000"/>
                </a:solidFill>
                <a:latin typeface="Lucida Console" panose="020B0609040504020204" pitchFamily="49" charset="0"/>
              </a:rPr>
              <a:t>":"</a:t>
            </a:r>
            <a:r>
              <a:rPr lang="en-US" sz="1050" dirty="0" err="1">
                <a:solidFill>
                  <a:srgbClr val="0070C0"/>
                </a:solidFill>
                <a:latin typeface="Lucida Console" panose="020B0609040504020204" pitchFamily="49" charset="0"/>
              </a:rPr>
              <a:t>FictionalSpice</a:t>
            </a:r>
            <a:r>
              <a:rPr lang="en-US" sz="1050" dirty="0">
                <a:solidFill>
                  <a:srgbClr val="000000"/>
                </a:solidFill>
                <a:latin typeface="Lucida Console" panose="020B0609040504020204" pitchFamily="49" charset="0"/>
              </a:rPr>
              <a:t>", </a:t>
            </a:r>
          </a:p>
          <a:p>
            <a:pPr defTabSz="685730">
              <a:defRPr/>
            </a:pPr>
            <a:r>
              <a:rPr lang="en-US" sz="1050" dirty="0">
                <a:solidFill>
                  <a:srgbClr val="000000"/>
                </a:solidFill>
                <a:latin typeface="Lucida Console" panose="020B0609040504020204" pitchFamily="49" charset="0"/>
              </a:rPr>
              <a:t>			  "</a:t>
            </a:r>
            <a:r>
              <a:rPr lang="en-US" sz="1050" dirty="0" err="1">
                <a:solidFill>
                  <a:srgbClr val="000000"/>
                </a:solidFill>
                <a:latin typeface="Lucida Console" panose="020B0609040504020204" pitchFamily="49" charset="0"/>
              </a:rPr>
              <a:t>DateAddded</a:t>
            </a:r>
            <a:r>
              <a:rPr lang="en-US" sz="1050" dirty="0">
                <a:solidFill>
                  <a:srgbClr val="000000"/>
                </a:solidFill>
                <a:latin typeface="Lucida Console" panose="020B0609040504020204" pitchFamily="49" charset="0"/>
              </a:rPr>
              <a:t> " :"</a:t>
            </a:r>
            <a:r>
              <a:rPr lang="en-US" sz="1050" dirty="0">
                <a:solidFill>
                  <a:srgbClr val="0070C0"/>
                </a:solidFill>
                <a:latin typeface="Lucida Console" panose="020B0609040504020204" pitchFamily="49" charset="0"/>
              </a:rPr>
              <a:t>2019-06-11</a:t>
            </a:r>
            <a:r>
              <a:rPr lang="en-US" sz="1050" dirty="0">
                <a:solidFill>
                  <a:srgbClr val="000000"/>
                </a:solidFill>
                <a:latin typeface="Lucida Console" panose="020B0609040504020204" pitchFamily="49" charset="0"/>
              </a:rPr>
              <a:t>"}}, </a:t>
            </a:r>
          </a:p>
          <a:p>
            <a:pPr defTabSz="685730">
              <a:defRPr/>
            </a:pPr>
            <a:r>
              <a:rPr lang="en-US" sz="1050" dirty="0">
                <a:solidFill>
                  <a:srgbClr val="000000"/>
                </a:solidFill>
                <a:latin typeface="Lucida Console" panose="020B0609040504020204" pitchFamily="49" charset="0"/>
              </a:rPr>
              <a:t>		{"</a:t>
            </a:r>
            <a:r>
              <a:rPr lang="en-US" sz="1050" dirty="0" err="1">
                <a:solidFill>
                  <a:srgbClr val="000000"/>
                </a:solidFill>
                <a:latin typeface="Lucida Console" panose="020B0609040504020204" pitchFamily="49" charset="0"/>
              </a:rPr>
              <a:t>EspressoBeans</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 "SKU": "</a:t>
            </a:r>
            <a:r>
              <a:rPr lang="en-US" sz="1050" dirty="0" err="1">
                <a:solidFill>
                  <a:srgbClr val="0070C0"/>
                </a:solidFill>
                <a:latin typeface="Lucida Console" panose="020B0609040504020204" pitchFamily="49" charset="0"/>
              </a:rPr>
              <a:t>CaffeineSKU</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a:t>
            </a:r>
            <a:r>
              <a:rPr lang="en-US" sz="1050" dirty="0" err="1">
                <a:solidFill>
                  <a:srgbClr val="000000"/>
                </a:solidFill>
                <a:latin typeface="Lucida Console" panose="020B0609040504020204" pitchFamily="49" charset="0"/>
              </a:rPr>
              <a:t>CategoryID</a:t>
            </a:r>
            <a:r>
              <a:rPr lang="en-US" sz="1050" dirty="0">
                <a:solidFill>
                  <a:srgbClr val="000000"/>
                </a:solidFill>
                <a:latin typeface="Lucida Console" panose="020B0609040504020204" pitchFamily="49" charset="0"/>
              </a:rPr>
              <a:t>":"</a:t>
            </a:r>
            <a:r>
              <a:rPr lang="en-US" sz="1050" dirty="0">
                <a:solidFill>
                  <a:srgbClr val="0070C0"/>
                </a:solidFill>
                <a:latin typeface="Lucida Console" panose="020B0609040504020204" pitchFamily="49" charset="0"/>
              </a:rPr>
              <a:t>FOODANDDRINK</a:t>
            </a:r>
            <a:r>
              <a:rPr lang="en-US" sz="1050" dirty="0">
                <a:solidFill>
                  <a:srgbClr val="000000"/>
                </a:solidFill>
                <a:latin typeface="Lucida Console" panose="020B0609040504020204" pitchFamily="49" charset="0"/>
              </a:rPr>
              <a:t>", </a:t>
            </a:r>
          </a:p>
          <a:p>
            <a:pPr defTabSz="685730">
              <a:defRPr/>
            </a:pPr>
            <a:r>
              <a:rPr lang="en-US" sz="1050" dirty="0">
                <a:solidFill>
                  <a:srgbClr val="000000"/>
                </a:solidFill>
                <a:latin typeface="Lucida Console" panose="020B0609040504020204" pitchFamily="49" charset="0"/>
              </a:rPr>
              <a:t>			  "</a:t>
            </a:r>
            <a:r>
              <a:rPr lang="en-US" sz="1050" dirty="0" err="1">
                <a:solidFill>
                  <a:srgbClr val="000000"/>
                </a:solidFill>
                <a:latin typeface="Lucida Console" panose="020B0609040504020204" pitchFamily="49" charset="0"/>
              </a:rPr>
              <a:t>DateAddded</a:t>
            </a:r>
            <a:r>
              <a:rPr lang="en-US" sz="1050" dirty="0">
                <a:solidFill>
                  <a:srgbClr val="000000"/>
                </a:solidFill>
                <a:latin typeface="Lucida Console" panose="020B0609040504020204" pitchFamily="49" charset="0"/>
              </a:rPr>
              <a:t> " :"</a:t>
            </a:r>
            <a:r>
              <a:rPr lang="en-US" sz="1050" dirty="0">
                <a:solidFill>
                  <a:srgbClr val="0070C0"/>
                </a:solidFill>
                <a:latin typeface="Lucida Console" panose="020B0609040504020204" pitchFamily="49" charset="0"/>
              </a:rPr>
              <a:t>2019-06-10</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a:t>
            </a:r>
            <a:r>
              <a:rPr lang="en-US" sz="1050" dirty="0" err="1">
                <a:solidFill>
                  <a:srgbClr val="7030A0"/>
                </a:solidFill>
                <a:latin typeface="Lucida Console" panose="020B0609040504020204" pitchFamily="49" charset="0"/>
              </a:rPr>
              <a:t>ShippingAddress</a:t>
            </a:r>
            <a:r>
              <a:rPr lang="en-US" sz="1050" dirty="0">
                <a:solidFill>
                  <a:srgbClr val="000000"/>
                </a:solidFill>
                <a:latin typeface="Lucida Console" panose="020B0609040504020204" pitchFamily="49" charset="0"/>
              </a:rPr>
              <a:t>" : {</a:t>
            </a:r>
          </a:p>
          <a:p>
            <a:pPr defTabSz="685730">
              <a:defRPr/>
            </a:pPr>
            <a:r>
              <a:rPr lang="en-US" sz="1050" dirty="0">
                <a:solidFill>
                  <a:srgbClr val="000000"/>
                </a:solidFill>
                <a:latin typeface="Lucida Console" panose="020B0609040504020204" pitchFamily="49" charset="0"/>
              </a:rPr>
              <a:t>		 "</a:t>
            </a:r>
            <a:r>
              <a:rPr lang="en-US" sz="1050" dirty="0" err="1">
                <a:solidFill>
                  <a:srgbClr val="000000"/>
                </a:solidFill>
                <a:latin typeface="Lucida Console" panose="020B0609040504020204" pitchFamily="49" charset="0"/>
              </a:rPr>
              <a:t>street_address</a:t>
            </a:r>
            <a:r>
              <a:rPr lang="en-US" sz="1050" dirty="0">
                <a:solidFill>
                  <a:srgbClr val="000000"/>
                </a:solidFill>
                <a:latin typeface="Lucida Console" panose="020B0609040504020204" pitchFamily="49" charset="0"/>
              </a:rPr>
              <a:t>": "</a:t>
            </a:r>
            <a:r>
              <a:rPr lang="en-US" sz="1050" dirty="0">
                <a:solidFill>
                  <a:srgbClr val="0070C0"/>
                </a:solidFill>
                <a:latin typeface="Lucida Console" panose="020B0609040504020204" pitchFamily="49" charset="0"/>
              </a:rPr>
              <a:t>1234 Arrakis </a:t>
            </a:r>
            <a:r>
              <a:rPr lang="en-US" sz="1050" dirty="0" err="1">
                <a:solidFill>
                  <a:srgbClr val="0070C0"/>
                </a:solidFill>
                <a:latin typeface="Lucida Console" panose="020B0609040504020204" pitchFamily="49" charset="0"/>
              </a:rPr>
              <a:t>Dr</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"city": "</a:t>
            </a:r>
            <a:r>
              <a:rPr lang="en-US" sz="1050" dirty="0">
                <a:solidFill>
                  <a:srgbClr val="0070C0"/>
                </a:solidFill>
                <a:latin typeface="Lucida Console" panose="020B0609040504020204" pitchFamily="49" charset="0"/>
              </a:rPr>
              <a:t>Los Angeles</a:t>
            </a:r>
            <a:r>
              <a:rPr lang="en-US" sz="1050" dirty="0">
                <a:solidFill>
                  <a:srgbClr val="000000"/>
                </a:solidFill>
                <a:latin typeface="Lucida Console" panose="020B0609040504020204" pitchFamily="49" charset="0"/>
              </a:rPr>
              <a:t>", </a:t>
            </a:r>
          </a:p>
          <a:p>
            <a:pPr defTabSz="685730">
              <a:defRPr/>
            </a:pPr>
            <a:r>
              <a:rPr lang="en-US" sz="1050" dirty="0">
                <a:solidFill>
                  <a:srgbClr val="000000"/>
                </a:solidFill>
                <a:latin typeface="Lucida Console" panose="020B0609040504020204" pitchFamily="49" charset="0"/>
              </a:rPr>
              <a:t>		 "zip_code":"</a:t>
            </a:r>
            <a:r>
              <a:rPr lang="en-US" sz="1050" dirty="0">
                <a:solidFill>
                  <a:srgbClr val="0070C0"/>
                </a:solidFill>
                <a:latin typeface="Lucida Console" panose="020B0609040504020204" pitchFamily="49" charset="0"/>
              </a:rPr>
              <a:t>90029</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"status": "</a:t>
            </a:r>
            <a:r>
              <a:rPr lang="en-US" sz="1050" dirty="0">
                <a:solidFill>
                  <a:srgbClr val="0070C0"/>
                </a:solidFill>
                <a:latin typeface="Lucida Console" panose="020B0609040504020204" pitchFamily="49" charset="0"/>
              </a:rPr>
              <a:t>default</a:t>
            </a:r>
            <a:r>
              <a:rPr lang="en-US" sz="1050" dirty="0">
                <a:solidFill>
                  <a:srgbClr val="000000"/>
                </a:solidFill>
                <a:latin typeface="Lucida Console" panose="020B0609040504020204" pitchFamily="49" charset="0"/>
              </a:rPr>
              <a:t>"} </a:t>
            </a:r>
          </a:p>
          <a:p>
            <a:pPr defTabSz="685730">
              <a:defRPr/>
            </a:pPr>
            <a:r>
              <a:rPr lang="en-US" sz="1050" dirty="0">
                <a:solidFill>
                  <a:srgbClr val="000000"/>
                </a:solidFill>
                <a:latin typeface="Lucida Console" panose="020B0609040504020204" pitchFamily="49" charset="0"/>
              </a:rPr>
              <a:t>	”</a:t>
            </a:r>
            <a:r>
              <a:rPr lang="en-US" sz="1050" dirty="0" err="1">
                <a:solidFill>
                  <a:srgbClr val="7030A0"/>
                </a:solidFill>
                <a:latin typeface="Lucida Console" panose="020B0609040504020204" pitchFamily="49" charset="0"/>
              </a:rPr>
              <a:t>OrderHistory#OrderUID</a:t>
            </a:r>
            <a:r>
              <a:rPr lang="en-US" sz="1050" dirty="0">
                <a:solidFill>
                  <a:srgbClr val="000000"/>
                </a:solidFill>
                <a:latin typeface="Lucida Console" panose="020B0609040504020204" pitchFamily="49" charset="0"/>
              </a:rPr>
              <a:t>" : { </a:t>
            </a:r>
          </a:p>
          <a:p>
            <a:pPr defTabSz="685730">
              <a:defRPr/>
            </a:pPr>
            <a:r>
              <a:rPr lang="en-US" sz="1050" dirty="0">
                <a:solidFill>
                  <a:srgbClr val="000000"/>
                </a:solidFill>
                <a:latin typeface="Lucida Console" panose="020B0609040504020204" pitchFamily="49" charset="0"/>
              </a:rPr>
              <a:t>		”</a:t>
            </a:r>
            <a:r>
              <a:rPr lang="en-US" sz="1050" dirty="0" err="1">
                <a:solidFill>
                  <a:srgbClr val="000000"/>
                </a:solidFill>
                <a:latin typeface="Lucida Console" panose="020B0609040504020204" pitchFamily="49" charset="0"/>
              </a:rPr>
              <a:t>ProductA</a:t>
            </a:r>
            <a:r>
              <a:rPr lang="en-US" sz="1050" dirty="0">
                <a:solidFill>
                  <a:srgbClr val="000000"/>
                </a:solidFill>
                <a:latin typeface="Lucida Console" panose="020B0609040504020204" pitchFamily="49" charset="0"/>
              </a:rPr>
              <a:t>": ”</a:t>
            </a:r>
            <a:r>
              <a:rPr lang="en-US" sz="1050" dirty="0">
                <a:solidFill>
                  <a:srgbClr val="0070C0"/>
                </a:solidFill>
                <a:latin typeface="Lucida Console" panose="020B0609040504020204" pitchFamily="49" charset="0"/>
              </a:rPr>
              <a:t>SKU_A</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		”</a:t>
            </a:r>
            <a:r>
              <a:rPr lang="en-US" sz="1050" dirty="0" err="1">
                <a:solidFill>
                  <a:srgbClr val="000000"/>
                </a:solidFill>
                <a:latin typeface="Lucida Console" panose="020B0609040504020204" pitchFamily="49" charset="0"/>
              </a:rPr>
              <a:t>ProductB</a:t>
            </a:r>
            <a:r>
              <a:rPr lang="en-US" sz="1050" dirty="0">
                <a:solidFill>
                  <a:srgbClr val="000000"/>
                </a:solidFill>
                <a:latin typeface="Lucida Console" panose="020B0609040504020204" pitchFamily="49" charset="0"/>
              </a:rPr>
              <a:t>": ”</a:t>
            </a:r>
            <a:r>
              <a:rPr lang="en-US" sz="1050" dirty="0">
                <a:solidFill>
                  <a:srgbClr val="0070C0"/>
                </a:solidFill>
                <a:latin typeface="Lucida Console" panose="020B0609040504020204" pitchFamily="49" charset="0"/>
              </a:rPr>
              <a:t>SKU_B</a:t>
            </a:r>
            <a:r>
              <a:rPr lang="en-US" sz="1050" dirty="0">
                <a:solidFill>
                  <a:srgbClr val="000000"/>
                </a:solidFill>
                <a:latin typeface="Lucida Console" panose="020B0609040504020204" pitchFamily="49" charset="0"/>
              </a:rPr>
              <a:t>", </a:t>
            </a:r>
          </a:p>
          <a:p>
            <a:pPr defTabSz="685730">
              <a:defRPr/>
            </a:pPr>
            <a:r>
              <a:rPr lang="en-US" sz="1050" dirty="0">
                <a:solidFill>
                  <a:srgbClr val="000000"/>
                </a:solidFill>
                <a:latin typeface="Lucida Console" panose="020B0609040504020204" pitchFamily="49" charset="0"/>
              </a:rPr>
              <a:t>	 	"DateOrdered":”</a:t>
            </a:r>
            <a:r>
              <a:rPr lang="en-US" sz="1050" dirty="0">
                <a:solidFill>
                  <a:srgbClr val="0070C0"/>
                </a:solidFill>
                <a:latin typeface="Lucida Console" panose="020B0609040504020204" pitchFamily="49" charset="0"/>
              </a:rPr>
              <a:t>2018-09-28</a:t>
            </a:r>
            <a:r>
              <a:rPr lang="en-US" sz="1050" dirty="0">
                <a:solidFill>
                  <a:srgbClr val="000000"/>
                </a:solidFill>
                <a:latin typeface="Lucida Console" panose="020B0609040504020204" pitchFamily="49" charset="0"/>
              </a:rPr>
              <a:t>"}</a:t>
            </a:r>
          </a:p>
          <a:p>
            <a:pPr defTabSz="685730">
              <a:defRPr/>
            </a:pPr>
            <a:r>
              <a:rPr lang="en-US" sz="1050" dirty="0">
                <a:solidFill>
                  <a:srgbClr val="000000"/>
                </a:solidFill>
                <a:latin typeface="Lucida Console" panose="020B0609040504020204" pitchFamily="49" charset="0"/>
              </a:rPr>
              <a:t>}</a:t>
            </a:r>
          </a:p>
        </p:txBody>
      </p:sp>
    </p:spTree>
    <p:extLst>
      <p:ext uri="{BB962C8B-B14F-4D97-AF65-F5344CB8AC3E}">
        <p14:creationId xmlns:p14="http://schemas.microsoft.com/office/powerpoint/2010/main" val="412856878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780" y="292218"/>
            <a:ext cx="8205304" cy="545741"/>
          </a:xfrm>
        </p:spPr>
        <p:txBody>
          <a:bodyPr/>
          <a:lstStyle/>
          <a:p>
            <a:r>
              <a:rPr lang="en-US" dirty="0"/>
              <a:t>Vertical Partitioning</a:t>
            </a:r>
          </a:p>
        </p:txBody>
      </p:sp>
      <p:sp>
        <p:nvSpPr>
          <p:cNvPr id="3" name="Content Placeholder 2"/>
          <p:cNvSpPr>
            <a:spLocks noGrp="1"/>
          </p:cNvSpPr>
          <p:nvPr>
            <p:ph idx="1"/>
          </p:nvPr>
        </p:nvSpPr>
        <p:spPr>
          <a:xfrm>
            <a:off x="262780" y="949221"/>
            <a:ext cx="8353322" cy="3449852"/>
          </a:xfrm>
        </p:spPr>
        <p:txBody>
          <a:bodyPr>
            <a:normAutofit/>
          </a:bodyPr>
          <a:lstStyle/>
          <a:p>
            <a:r>
              <a:rPr lang="en-US" dirty="0"/>
              <a:t>Split large items into logical blocks. Build a hierarchy on the </a:t>
            </a:r>
            <a:r>
              <a:rPr lang="en-US" dirty="0" err="1"/>
              <a:t>SortKey</a:t>
            </a:r>
            <a:r>
              <a:rPr lang="en-US" dirty="0"/>
              <a:t> by using the nested values.</a:t>
            </a:r>
          </a:p>
          <a:p>
            <a:endParaRPr lang="en-US" dirty="0"/>
          </a:p>
          <a:p>
            <a:pPr marL="742931" lvl="1" indent="0">
              <a:buNone/>
            </a:pPr>
            <a:r>
              <a:rPr lang="en-US" u="sng" dirty="0"/>
              <a:t>Benefits</a:t>
            </a:r>
            <a:r>
              <a:rPr lang="en-US" dirty="0"/>
              <a:t>: </a:t>
            </a:r>
          </a:p>
          <a:p>
            <a:pPr marL="1485865" lvl="2" indent="-342884">
              <a:buFont typeface="Arial" charset="0"/>
              <a:buChar char="•"/>
            </a:pPr>
            <a:r>
              <a:rPr lang="en-US" dirty="0"/>
              <a:t>Enables direct queries on values with hierarchical complexity.</a:t>
            </a:r>
          </a:p>
          <a:p>
            <a:pPr marL="1485865" lvl="2" indent="-342884">
              <a:buFont typeface="Arial" charset="0"/>
              <a:buChar char="•"/>
            </a:pPr>
            <a:r>
              <a:rPr lang="en-US" dirty="0"/>
              <a:t>Optimize reads &amp; writes by breaking up large items</a:t>
            </a:r>
          </a:p>
          <a:p>
            <a:pPr marL="1485865" lvl="2" indent="-342884">
              <a:buFont typeface="Arial" charset="0"/>
              <a:buChar char="•"/>
            </a:pPr>
            <a:r>
              <a:rPr lang="en-US" dirty="0"/>
              <a:t>Smaller items improves overall application performance</a:t>
            </a:r>
          </a:p>
          <a:p>
            <a:pPr marL="1485865" lvl="2" indent="-342884">
              <a:buFont typeface="Arial" charset="0"/>
              <a:buChar char="•"/>
            </a:pPr>
            <a:r>
              <a:rPr lang="en-US" dirty="0"/>
              <a:t>Open ended index by overloading a GSI = Future </a:t>
            </a:r>
            <a:r>
              <a:rPr lang="en-US" dirty="0">
                <a:latin typeface="Arial" panose="020B0604020202020204" pitchFamily="34" charset="0"/>
                <a:cs typeface="Arial" panose="020B0604020202020204" pitchFamily="34" charset="0"/>
              </a:rPr>
              <a:t>R</a:t>
            </a:r>
            <a:r>
              <a:rPr lang="en-US" altLang="en-US" dirty="0">
                <a:latin typeface="Arial" panose="020B0604020202020204" pitchFamily="34" charset="0"/>
                <a:cs typeface="Arial" panose="020B0604020202020204" pitchFamily="34" charset="0"/>
              </a:rPr>
              <a:t>esilient</a:t>
            </a:r>
            <a:r>
              <a:rPr lang="en-US" dirty="0"/>
              <a:t>!</a:t>
            </a:r>
          </a:p>
        </p:txBody>
      </p:sp>
    </p:spTree>
    <p:extLst>
      <p:ext uri="{BB962C8B-B14F-4D97-AF65-F5344CB8AC3E}">
        <p14:creationId xmlns:p14="http://schemas.microsoft.com/office/powerpoint/2010/main" val="3183881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41568" y="978408"/>
            <a:ext cx="4464766" cy="2866554"/>
          </a:xfrm>
        </p:spPr>
        <p:txBody>
          <a:bodyPr/>
          <a:lstStyle/>
          <a:p>
            <a:pPr marL="171450" indent="-171450">
              <a:buFont typeface="Arial" panose="020B0604020202020204" pitchFamily="34" charset="0"/>
              <a:buChar char="•"/>
            </a:pPr>
            <a:r>
              <a:rPr lang="en-US" sz="2000" b="1" i="1" u="sng" dirty="0">
                <a:latin typeface="Amazon Ember" panose="020B0603020204020204" pitchFamily="34" charset="0"/>
                <a:ea typeface="Amazon Ember" panose="020B0603020204020204" pitchFamily="34" charset="0"/>
                <a:cs typeface="Amazon Ember" panose="020B0603020204020204" pitchFamily="34" charset="0"/>
              </a:rPr>
              <a:t>Define the use case</a:t>
            </a:r>
            <a:br>
              <a:rPr lang="en-US" sz="2000" dirty="0">
                <a:latin typeface="Amazon Ember" panose="020B0603020204020204" pitchFamily="34" charset="0"/>
                <a:ea typeface="Amazon Ember" panose="020B0603020204020204" pitchFamily="34" charset="0"/>
                <a:cs typeface="Amazon Ember" panose="020B0603020204020204" pitchFamily="34" charset="0"/>
              </a:rPr>
            </a:b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Identify the access patterns</a:t>
            </a:r>
          </a:p>
          <a:p>
            <a:pPr marL="914400" lvl="1" indent="-1714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Read/Write workloads</a:t>
            </a:r>
          </a:p>
          <a:p>
            <a:pPr marL="914400" lvl="1" indent="-1714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Query dimensions </a:t>
            </a:r>
          </a:p>
          <a:p>
            <a:pPr marL="914400" lvl="1" indent="-1714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Aggregations</a:t>
            </a:r>
            <a:br>
              <a:rPr lang="en-US" sz="1600" dirty="0">
                <a:latin typeface="Amazon Ember" panose="020B0603020204020204" pitchFamily="34" charset="0"/>
                <a:ea typeface="Amazon Ember" panose="020B0603020204020204" pitchFamily="34" charset="0"/>
                <a:cs typeface="Amazon Ember" panose="020B0603020204020204" pitchFamily="34" charset="0"/>
              </a:rPr>
            </a:b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Data-modeling</a:t>
            </a:r>
          </a:p>
          <a:p>
            <a:pPr marL="914400" lvl="1" indent="-1714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Avoid relational design patterns</a:t>
            </a:r>
          </a:p>
          <a:p>
            <a:pPr marL="914400" lvl="1" indent="-171450">
              <a:buFont typeface="Arial" panose="020B0604020202020204" pitchFamily="34" charset="0"/>
              <a:buChar char="•"/>
            </a:pPr>
            <a:r>
              <a:rPr lang="en-US" sz="1600" dirty="0">
                <a:latin typeface="Amazon Ember" panose="020B0603020204020204" pitchFamily="34" charset="0"/>
                <a:ea typeface="Amazon Ember" panose="020B0603020204020204" pitchFamily="34" charset="0"/>
                <a:cs typeface="Amazon Ember" panose="020B0603020204020204" pitchFamily="34" charset="0"/>
              </a:rPr>
              <a:t>Start with one table</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p:cNvSpPr>
            <a:spLocks noGrp="1"/>
          </p:cNvSpPr>
          <p:nvPr>
            <p:ph sz="quarter" idx="11"/>
          </p:nvPr>
        </p:nvSpPr>
        <p:spPr>
          <a:xfrm>
            <a:off x="4464425" y="978408"/>
            <a:ext cx="4365156" cy="3365586"/>
          </a:xfrm>
        </p:spPr>
        <p:txBody>
          <a:bodyPr/>
          <a:lstStyle/>
          <a:p>
            <a:pPr marL="171450" indent="-1714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Application type: OLTP vs OLAP</a:t>
            </a:r>
            <a:br>
              <a:rPr lang="en-US" sz="2000" dirty="0">
                <a:latin typeface="Amazon Ember" panose="020B0603020204020204" pitchFamily="34" charset="0"/>
                <a:ea typeface="Amazon Ember" panose="020B0603020204020204" pitchFamily="34" charset="0"/>
                <a:cs typeface="Amazon Ember" panose="020B0603020204020204" pitchFamily="34" charset="0"/>
              </a:rPr>
            </a:b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Data Life Cycle</a:t>
            </a:r>
            <a:r>
              <a:rPr lang="en-US" sz="1600" dirty="0">
                <a:latin typeface="Amazon Ember" panose="020B0603020204020204" pitchFamily="34" charset="0"/>
                <a:ea typeface="Amazon Ember" panose="020B0603020204020204" pitchFamily="34" charset="0"/>
                <a:cs typeface="Amazon Ember" panose="020B0603020204020204" pitchFamily="34" charset="0"/>
              </a:rPr>
              <a:t>:</a:t>
            </a:r>
          </a:p>
          <a:p>
            <a:pPr marL="914400" lvl="1" indent="-171450">
              <a:buFont typeface="Arial" panose="020B0604020202020204" pitchFamily="34" charset="0"/>
              <a:buChar char="•"/>
            </a:pPr>
            <a:r>
              <a:rPr lang="en-US" sz="1600" i="1" dirty="0">
                <a:latin typeface="Amazon Ember" panose="020B0603020204020204" pitchFamily="34" charset="0"/>
                <a:ea typeface="Amazon Ember" panose="020B0603020204020204" pitchFamily="34" charset="0"/>
                <a:cs typeface="Amazon Ember" panose="020B0603020204020204" pitchFamily="34" charset="0"/>
              </a:rPr>
              <a:t>TTL, Backup/Archival, etc.</a:t>
            </a:r>
            <a:br>
              <a:rPr lang="en-US" sz="1600" i="1" dirty="0">
                <a:latin typeface="Amazon Ember" panose="020B0603020204020204" pitchFamily="34" charset="0"/>
                <a:ea typeface="Amazon Ember" panose="020B0603020204020204" pitchFamily="34" charset="0"/>
                <a:cs typeface="Amazon Ember" panose="020B0603020204020204" pitchFamily="34" charset="0"/>
              </a:rPr>
            </a:br>
            <a:endParaRPr lang="en-US" sz="1600" i="1"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r>
              <a:rPr lang="en-US" sz="2000" dirty="0"/>
              <a:t>Identify Primary Keys</a:t>
            </a:r>
          </a:p>
          <a:p>
            <a:pPr marL="914400" lvl="1" indent="-171450">
              <a:buFont typeface="Arial" panose="020B0604020202020204" pitchFamily="34" charset="0"/>
              <a:buChar char="•"/>
            </a:pPr>
            <a:r>
              <a:rPr lang="en-US" sz="1600" dirty="0"/>
              <a:t>How are inserts and reads?</a:t>
            </a:r>
          </a:p>
          <a:p>
            <a:pPr marL="914400" lvl="1" indent="-171450">
              <a:buFont typeface="Arial" panose="020B0604020202020204" pitchFamily="34" charset="0"/>
              <a:buChar char="•"/>
            </a:pPr>
            <a:r>
              <a:rPr lang="en-US" sz="1600" dirty="0"/>
              <a:t>Overload items into partitions</a:t>
            </a:r>
          </a:p>
          <a:p>
            <a:pPr marL="171450" indent="-1714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1714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914400" lvl="1" indent="-171450">
              <a:buFont typeface="Arial" panose="020B0604020202020204" pitchFamily="34" charset="0"/>
              <a:buChar char="•"/>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itle 4"/>
          <p:cNvSpPr>
            <a:spLocks noGrp="1"/>
          </p:cNvSpPr>
          <p:nvPr>
            <p:ph type="title"/>
          </p:nvPr>
        </p:nvSpPr>
        <p:spPr>
          <a:xfrm>
            <a:off x="356615" y="347472"/>
            <a:ext cx="8538003" cy="469830"/>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TENETS OF </a:t>
            </a:r>
            <a:r>
              <a:rPr lang="en-US" dirty="0" err="1">
                <a:latin typeface="Amazon Ember" panose="020B0603020204020204" pitchFamily="34" charset="0"/>
                <a:ea typeface="Amazon Ember" panose="020B0603020204020204" pitchFamily="34" charset="0"/>
                <a:cs typeface="Amazon Ember" panose="020B0603020204020204" pitchFamily="34" charset="0"/>
              </a:rPr>
              <a:t>NoSQL</a:t>
            </a:r>
            <a:r>
              <a:rPr lang="en-US" dirty="0">
                <a:latin typeface="Amazon Ember" panose="020B0603020204020204" pitchFamily="34" charset="0"/>
                <a:ea typeface="Amazon Ember" panose="020B0603020204020204" pitchFamily="34" charset="0"/>
                <a:cs typeface="Amazon Ember" panose="020B0603020204020204" pitchFamily="34" charset="0"/>
              </a:rPr>
              <a:t> DATA MODELING</a:t>
            </a:r>
          </a:p>
        </p:txBody>
      </p:sp>
      <p:sp>
        <p:nvSpPr>
          <p:cNvPr id="4" name="TextBox 3">
            <a:extLst>
              <a:ext uri="{FF2B5EF4-FFF2-40B4-BE49-F238E27FC236}">
                <a16:creationId xmlns:a16="http://schemas.microsoft.com/office/drawing/2014/main" id="{656AA5C0-5F13-D744-B538-E59B2507048D}"/>
              </a:ext>
            </a:extLst>
          </p:cNvPr>
          <p:cNvSpPr txBox="1"/>
          <p:nvPr/>
        </p:nvSpPr>
        <p:spPr>
          <a:xfrm>
            <a:off x="3011316" y="4343994"/>
            <a:ext cx="3121367" cy="646331"/>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Review -&gt; Repeat -&gt; Review</a:t>
            </a:r>
          </a:p>
          <a:p>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07433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36FB0D-469C-DD4E-8FF9-E977D21C3511}"/>
              </a:ext>
            </a:extLst>
          </p:cNvPr>
          <p:cNvPicPr>
            <a:picLocks noChangeAspect="1"/>
          </p:cNvPicPr>
          <p:nvPr/>
        </p:nvPicPr>
        <p:blipFill rotWithShape="1">
          <a:blip r:embed="rId3"/>
          <a:srcRect r="8485"/>
          <a:stretch/>
        </p:blipFill>
        <p:spPr>
          <a:xfrm>
            <a:off x="143083" y="554695"/>
            <a:ext cx="6323031" cy="4284332"/>
          </a:xfrm>
          <a:prstGeom prst="rect">
            <a:avLst/>
          </a:prstGeom>
        </p:spPr>
      </p:pic>
      <p:sp>
        <p:nvSpPr>
          <p:cNvPr id="74792" name="Title 3"/>
          <p:cNvSpPr>
            <a:spLocks noGrp="1"/>
          </p:cNvSpPr>
          <p:nvPr>
            <p:ph type="title"/>
          </p:nvPr>
        </p:nvSpPr>
        <p:spPr>
          <a:xfrm>
            <a:off x="498557" y="13448"/>
            <a:ext cx="4241393" cy="546100"/>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Vertical Partitioning</a:t>
            </a:r>
          </a:p>
        </p:txBody>
      </p:sp>
      <p:sp>
        <p:nvSpPr>
          <p:cNvPr id="22" name="TextBox 3"/>
          <p:cNvSpPr txBox="1">
            <a:spLocks noChangeArrowheads="1"/>
          </p:cNvSpPr>
          <p:nvPr/>
        </p:nvSpPr>
        <p:spPr bwMode="auto">
          <a:xfrm>
            <a:off x="386866" y="5605086"/>
            <a:ext cx="3027363" cy="107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panose="020B0603020204020204" pitchFamily="34" charset="0"/>
                <a:ea typeface="Amazon Ember" panose="020B0603020204020204" pitchFamily="34" charset="0"/>
                <a:cs typeface="Amazon Ember" panose="020B0603020204020204" pitchFamily="34" charset="0"/>
              </a:rPr>
              <a:t>© 2017, Amazon Web Services, Inc. or its Affiliates. All rights reserved.</a:t>
            </a:r>
          </a:p>
        </p:txBody>
      </p:sp>
      <p:sp>
        <p:nvSpPr>
          <p:cNvPr id="41" name="Bent-Up Arrow 40">
            <a:extLst>
              <a:ext uri="{FF2B5EF4-FFF2-40B4-BE49-F238E27FC236}">
                <a16:creationId xmlns:a16="http://schemas.microsoft.com/office/drawing/2014/main" id="{4AE5AA4D-2FCB-ED46-81C2-39D1F7D900E8}"/>
              </a:ext>
            </a:extLst>
          </p:cNvPr>
          <p:cNvSpPr/>
          <p:nvPr/>
        </p:nvSpPr>
        <p:spPr>
          <a:xfrm flipH="1" flipV="1">
            <a:off x="182429" y="261210"/>
            <a:ext cx="397666" cy="2310540"/>
          </a:xfrm>
          <a:prstGeom prst="bentUpArrow">
            <a:avLst>
              <a:gd name="adj1" fmla="val 16809"/>
              <a:gd name="adj2" fmla="val 43116"/>
              <a:gd name="adj3" fmla="val 36200"/>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2" name="Group 11">
            <a:extLst>
              <a:ext uri="{FF2B5EF4-FFF2-40B4-BE49-F238E27FC236}">
                <a16:creationId xmlns:a16="http://schemas.microsoft.com/office/drawing/2014/main" id="{93B8DFCE-8ADD-8747-9528-DB597C82A868}"/>
              </a:ext>
            </a:extLst>
          </p:cNvPr>
          <p:cNvGrpSpPr/>
          <p:nvPr/>
        </p:nvGrpSpPr>
        <p:grpSpPr>
          <a:xfrm>
            <a:off x="1670055" y="279672"/>
            <a:ext cx="7372574" cy="2317203"/>
            <a:chOff x="1670055" y="279672"/>
            <a:chExt cx="7372574" cy="2317203"/>
          </a:xfrm>
        </p:grpSpPr>
        <p:cxnSp>
          <p:nvCxnSpPr>
            <p:cNvPr id="26" name="Straight Arrow Connector 25"/>
            <p:cNvCxnSpPr>
              <a:cxnSpLocks/>
            </p:cNvCxnSpPr>
            <p:nvPr/>
          </p:nvCxnSpPr>
          <p:spPr>
            <a:xfrm flipH="1">
              <a:off x="2860571" y="1265680"/>
              <a:ext cx="926307" cy="41483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p:cNvCxnSpPr>
            <p:nvPr/>
          </p:nvCxnSpPr>
          <p:spPr>
            <a:xfrm flipH="1">
              <a:off x="2860571" y="1265680"/>
              <a:ext cx="926307" cy="9617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44A9431-F523-C54E-9BE0-589C926451B5}"/>
                </a:ext>
              </a:extLst>
            </p:cNvPr>
            <p:cNvGrpSpPr/>
            <p:nvPr/>
          </p:nvGrpSpPr>
          <p:grpSpPr>
            <a:xfrm>
              <a:off x="5114334" y="279672"/>
              <a:ext cx="3928295" cy="738664"/>
              <a:chOff x="1378531" y="888077"/>
              <a:chExt cx="3928295" cy="738664"/>
            </a:xfrm>
          </p:grpSpPr>
          <p:sp>
            <p:nvSpPr>
              <p:cNvPr id="17" name="TextBox 12">
                <a:extLst>
                  <a:ext uri="{FF2B5EF4-FFF2-40B4-BE49-F238E27FC236}">
                    <a16:creationId xmlns:a16="http://schemas.microsoft.com/office/drawing/2014/main" id="{5A39A365-7387-7844-A120-D8ED4EA60202}"/>
                  </a:ext>
                </a:extLst>
              </p:cNvPr>
              <p:cNvSpPr txBox="1">
                <a:spLocks noChangeArrowheads="1"/>
              </p:cNvSpPr>
              <p:nvPr/>
            </p:nvSpPr>
            <p:spPr bwMode="auto">
              <a:xfrm>
                <a:off x="1378531" y="888077"/>
                <a:ext cx="3928295" cy="738664"/>
              </a:xfrm>
              <a:prstGeom prst="rect">
                <a:avLst/>
              </a:prstGeom>
              <a:solidFill>
                <a:schemeClr val="bg2">
                  <a:lumMod val="90000"/>
                </a:schemeClr>
              </a:solidFill>
              <a:ln>
                <a:noFill/>
              </a:ln>
              <a:effectLst>
                <a:outerShdw blurRad="50800" dist="38100" dir="8100000" algn="tr"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400"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SELECT * FROM </a:t>
                </a:r>
                <a:r>
                  <a:rPr lang="en-US" altLang="en-US" sz="1400" b="1" dirty="0" err="1">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CartTable</a:t>
                </a:r>
                <a:endParaRPr lang="en-US" altLang="en-US" sz="1400"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endParaRPr>
              </a:p>
              <a:p>
                <a:pPr eaLnBrk="1" hangingPunct="1">
                  <a:spcBef>
                    <a:spcPct val="0"/>
                  </a:spcBef>
                </a:pPr>
                <a:r>
                  <a:rPr lang="en-US" altLang="en-US" sz="1400"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WHERE PK =‘</a:t>
                </a:r>
                <a:r>
                  <a:rPr lang="en-US" altLang="en-US" sz="1400" b="1" dirty="0" err="1">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UserID</a:t>
                </a:r>
                <a:r>
                  <a:rPr lang="en-US" altLang="en-US" sz="1400"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 </a:t>
                </a:r>
              </a:p>
              <a:p>
                <a:pPr eaLnBrk="1" hangingPunct="1">
                  <a:spcBef>
                    <a:spcPct val="0"/>
                  </a:spcBef>
                </a:pPr>
                <a:r>
                  <a:rPr lang="en-US" altLang="en-US" sz="1400"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   AND SK BEGINS_WITH ‘</a:t>
                </a:r>
                <a:r>
                  <a:rPr lang="en-US" altLang="en-US" sz="1400" b="1" dirty="0" err="1">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Cart#ACTIVE</a:t>
                </a:r>
                <a:r>
                  <a:rPr lang="en-US" altLang="en-US" sz="1400"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18" name="Rounded Rectangle 17">
                <a:extLst>
                  <a:ext uri="{FF2B5EF4-FFF2-40B4-BE49-F238E27FC236}">
                    <a16:creationId xmlns:a16="http://schemas.microsoft.com/office/drawing/2014/main" id="{B629706F-048F-5548-857B-9DC8841FC05E}"/>
                  </a:ext>
                </a:extLst>
              </p:cNvPr>
              <p:cNvSpPr/>
              <p:nvPr/>
            </p:nvSpPr>
            <p:spPr>
              <a:xfrm>
                <a:off x="1719066" y="1341533"/>
                <a:ext cx="3499945" cy="252325"/>
              </a:xfrm>
              <a:prstGeom prst="roundRect">
                <a:avLst>
                  <a:gd name="adj" fmla="val 5930"/>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4" name="TextBox 33">
              <a:extLst>
                <a:ext uri="{FF2B5EF4-FFF2-40B4-BE49-F238E27FC236}">
                  <a16:creationId xmlns:a16="http://schemas.microsoft.com/office/drawing/2014/main" id="{627ED163-88EA-0A4C-9823-49A1B94A046F}"/>
                </a:ext>
              </a:extLst>
            </p:cNvPr>
            <p:cNvSpPr txBox="1"/>
            <p:nvPr/>
          </p:nvSpPr>
          <p:spPr>
            <a:xfrm>
              <a:off x="1670055" y="2289098"/>
              <a:ext cx="1073145" cy="307777"/>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endParaRPr lang="en-US" sz="14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TextBox 34">
              <a:extLst>
                <a:ext uri="{FF2B5EF4-FFF2-40B4-BE49-F238E27FC236}">
                  <a16:creationId xmlns:a16="http://schemas.microsoft.com/office/drawing/2014/main" id="{144C88C4-E634-C249-A119-80DF4443A22F}"/>
                </a:ext>
              </a:extLst>
            </p:cNvPr>
            <p:cNvSpPr txBox="1"/>
            <p:nvPr/>
          </p:nvSpPr>
          <p:spPr>
            <a:xfrm>
              <a:off x="1670055" y="1746345"/>
              <a:ext cx="1073145" cy="307777"/>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endParaRPr lang="en-US" sz="14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p:cNvSpPr txBox="1"/>
            <p:nvPr/>
          </p:nvSpPr>
          <p:spPr>
            <a:xfrm>
              <a:off x="3786877" y="806892"/>
              <a:ext cx="1570245"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eaLnBrk="1" fontAlgn="auto" hangingPunct="1">
                <a:spcBef>
                  <a:spcPts val="0"/>
                </a:spcBef>
                <a:spcAft>
                  <a:spcPts val="0"/>
                </a:spcAft>
                <a:defRPr/>
              </a:pPr>
              <a:r>
                <a:rPr lang="en-US" sz="12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Selectively query ‘nested’ attributes</a:t>
              </a:r>
            </a:p>
          </p:txBody>
        </p:sp>
      </p:grpSp>
      <p:sp>
        <p:nvSpPr>
          <p:cNvPr id="29" name="Content Placeholder 2">
            <a:extLst>
              <a:ext uri="{FF2B5EF4-FFF2-40B4-BE49-F238E27FC236}">
                <a16:creationId xmlns:a16="http://schemas.microsoft.com/office/drawing/2014/main" id="{1D26E6DD-2CDC-AA4D-BDC2-35C1A6A6977F}"/>
              </a:ext>
            </a:extLst>
          </p:cNvPr>
          <p:cNvSpPr txBox="1">
            <a:spLocks/>
          </p:cNvSpPr>
          <p:nvPr/>
        </p:nvSpPr>
        <p:spPr>
          <a:xfrm>
            <a:off x="6541773" y="1196769"/>
            <a:ext cx="2459144" cy="1938992"/>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ts val="0"/>
              </a:spcBef>
              <a:spcAft>
                <a:spcPts val="1800"/>
              </a:spcAft>
              <a:buClrTx/>
              <a:buSzTx/>
              <a:tabLst/>
              <a:defRPr/>
            </a:pPr>
            <a: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Optimize object size</a:t>
            </a:r>
            <a:b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b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Selective Queries</a:t>
            </a:r>
            <a:b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b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Reduce capacity and cost</a:t>
            </a:r>
            <a:b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b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Improve App performance</a:t>
            </a:r>
            <a:b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b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4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Overload GSI on SK…</a:t>
            </a:r>
          </a:p>
        </p:txBody>
      </p:sp>
    </p:spTree>
    <p:extLst>
      <p:ext uri="{BB962C8B-B14F-4D97-AF65-F5344CB8AC3E}">
        <p14:creationId xmlns:p14="http://schemas.microsoft.com/office/powerpoint/2010/main" val="33998985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36FB0D-469C-DD4E-8FF9-E977D21C3511}"/>
              </a:ext>
            </a:extLst>
          </p:cNvPr>
          <p:cNvPicPr>
            <a:picLocks noChangeAspect="1"/>
          </p:cNvPicPr>
          <p:nvPr/>
        </p:nvPicPr>
        <p:blipFill>
          <a:blip r:embed="rId3"/>
          <a:stretch>
            <a:fillRect/>
          </a:stretch>
        </p:blipFill>
        <p:spPr>
          <a:xfrm>
            <a:off x="234486" y="491625"/>
            <a:ext cx="6909291" cy="4284332"/>
          </a:xfrm>
          <a:prstGeom prst="rect">
            <a:avLst/>
          </a:prstGeom>
        </p:spPr>
      </p:pic>
      <p:sp>
        <p:nvSpPr>
          <p:cNvPr id="74792" name="Title 3"/>
          <p:cNvSpPr>
            <a:spLocks noGrp="1"/>
          </p:cNvSpPr>
          <p:nvPr>
            <p:ph type="title"/>
          </p:nvPr>
        </p:nvSpPr>
        <p:spPr>
          <a:xfrm>
            <a:off x="495748" y="33388"/>
            <a:ext cx="3289990" cy="546100"/>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Overloaded GSI</a:t>
            </a:r>
          </a:p>
        </p:txBody>
      </p:sp>
      <p:sp>
        <p:nvSpPr>
          <p:cNvPr id="22" name="TextBox 3"/>
          <p:cNvSpPr txBox="1">
            <a:spLocks noChangeArrowheads="1"/>
          </p:cNvSpPr>
          <p:nvPr/>
        </p:nvSpPr>
        <p:spPr bwMode="auto">
          <a:xfrm>
            <a:off x="386866" y="5605086"/>
            <a:ext cx="3027363" cy="107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panose="020B0603020204020204" pitchFamily="34" charset="0"/>
                <a:ea typeface="Amazon Ember" panose="020B0603020204020204" pitchFamily="34" charset="0"/>
                <a:cs typeface="Amazon Ember" panose="020B0603020204020204" pitchFamily="34" charset="0"/>
              </a:rPr>
              <a:t>© 2017, Amazon Web Services, Inc. or its Affiliates. All rights reserved.</a:t>
            </a:r>
          </a:p>
        </p:txBody>
      </p:sp>
      <p:sp>
        <p:nvSpPr>
          <p:cNvPr id="41" name="Bent-Up Arrow 40">
            <a:extLst>
              <a:ext uri="{FF2B5EF4-FFF2-40B4-BE49-F238E27FC236}">
                <a16:creationId xmlns:a16="http://schemas.microsoft.com/office/drawing/2014/main" id="{4AE5AA4D-2FCB-ED46-81C2-39D1F7D900E8}"/>
              </a:ext>
            </a:extLst>
          </p:cNvPr>
          <p:cNvSpPr/>
          <p:nvPr/>
        </p:nvSpPr>
        <p:spPr>
          <a:xfrm rot="16200000" flipH="1" flipV="1">
            <a:off x="763593" y="446354"/>
            <a:ext cx="823990" cy="914534"/>
          </a:xfrm>
          <a:prstGeom prst="bentUpArrow">
            <a:avLst>
              <a:gd name="adj1" fmla="val 7026"/>
              <a:gd name="adj2" fmla="val 19902"/>
              <a:gd name="adj3" fmla="val 26008"/>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775869BE-13E7-114A-8B71-69E201E4FAD8}"/>
              </a:ext>
            </a:extLst>
          </p:cNvPr>
          <p:cNvSpPr txBox="1"/>
          <p:nvPr/>
        </p:nvSpPr>
        <p:spPr>
          <a:xfrm>
            <a:off x="1740122" y="793136"/>
            <a:ext cx="2206727" cy="244590"/>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endParaRPr lang="en-US" sz="14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9" name="Group 8">
            <a:extLst>
              <a:ext uri="{FF2B5EF4-FFF2-40B4-BE49-F238E27FC236}">
                <a16:creationId xmlns:a16="http://schemas.microsoft.com/office/drawing/2014/main" id="{8EF989A2-5837-BD4F-848A-490400EBC681}"/>
              </a:ext>
            </a:extLst>
          </p:cNvPr>
          <p:cNvGrpSpPr/>
          <p:nvPr/>
        </p:nvGrpSpPr>
        <p:grpSpPr>
          <a:xfrm>
            <a:off x="2865330" y="658739"/>
            <a:ext cx="6044184" cy="4357523"/>
            <a:chOff x="2865330" y="658739"/>
            <a:chExt cx="6044184" cy="4357523"/>
          </a:xfrm>
        </p:grpSpPr>
        <p:pic>
          <p:nvPicPr>
            <p:cNvPr id="3" name="Picture 2">
              <a:extLst>
                <a:ext uri="{FF2B5EF4-FFF2-40B4-BE49-F238E27FC236}">
                  <a16:creationId xmlns:a16="http://schemas.microsoft.com/office/drawing/2014/main" id="{ED54A224-8486-B245-B568-354865911DA7}"/>
                </a:ext>
              </a:extLst>
            </p:cNvPr>
            <p:cNvPicPr>
              <a:picLocks noChangeAspect="1"/>
            </p:cNvPicPr>
            <p:nvPr/>
          </p:nvPicPr>
          <p:blipFill>
            <a:blip r:embed="rId4"/>
            <a:stretch>
              <a:fillRect/>
            </a:stretch>
          </p:blipFill>
          <p:spPr>
            <a:xfrm>
              <a:off x="2865332" y="1812784"/>
              <a:ext cx="6044182" cy="3203478"/>
            </a:xfrm>
            <a:prstGeom prst="rect">
              <a:avLst/>
            </a:prstGeom>
          </p:spPr>
        </p:pic>
        <p:sp>
          <p:nvSpPr>
            <p:cNvPr id="20" name="TextBox 19">
              <a:extLst>
                <a:ext uri="{FF2B5EF4-FFF2-40B4-BE49-F238E27FC236}">
                  <a16:creationId xmlns:a16="http://schemas.microsoft.com/office/drawing/2014/main" id="{38C6C2D8-0598-B848-9066-523C12B479E8}"/>
                </a:ext>
              </a:extLst>
            </p:cNvPr>
            <p:cNvSpPr txBox="1"/>
            <p:nvPr/>
          </p:nvSpPr>
          <p:spPr>
            <a:xfrm>
              <a:off x="2865331" y="2043404"/>
              <a:ext cx="1589005" cy="2946200"/>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endParaRPr lang="en-US" sz="1400" dirty="0">
                <a:solidFill>
                  <a:srgbClr val="474746"/>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1" name="Straight Arrow Connector 20">
              <a:extLst>
                <a:ext uri="{FF2B5EF4-FFF2-40B4-BE49-F238E27FC236}">
                  <a16:creationId xmlns:a16="http://schemas.microsoft.com/office/drawing/2014/main" id="{193DE052-6E81-C148-B80C-B4A0077FC6F2}"/>
                </a:ext>
              </a:extLst>
            </p:cNvPr>
            <p:cNvCxnSpPr>
              <a:cxnSpLocks/>
            </p:cNvCxnSpPr>
            <p:nvPr/>
          </p:nvCxnSpPr>
          <p:spPr>
            <a:xfrm>
              <a:off x="2865330" y="1037725"/>
              <a:ext cx="1146833" cy="100567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7C1BC131-3F59-1140-843E-2C2B85B65F6B}"/>
                </a:ext>
              </a:extLst>
            </p:cNvPr>
            <p:cNvGrpSpPr/>
            <p:nvPr/>
          </p:nvGrpSpPr>
          <p:grpSpPr>
            <a:xfrm>
              <a:off x="4656520" y="658739"/>
              <a:ext cx="3957279" cy="971492"/>
              <a:chOff x="4952235" y="43258"/>
              <a:chExt cx="3957279" cy="971492"/>
            </a:xfrm>
          </p:grpSpPr>
          <p:sp>
            <p:nvSpPr>
              <p:cNvPr id="24" name="Rounded Rectangle 23">
                <a:extLst>
                  <a:ext uri="{FF2B5EF4-FFF2-40B4-BE49-F238E27FC236}">
                    <a16:creationId xmlns:a16="http://schemas.microsoft.com/office/drawing/2014/main" id="{2644750E-CC0C-C848-8897-FAF5017309ED}"/>
                  </a:ext>
                </a:extLst>
              </p:cNvPr>
              <p:cNvSpPr/>
              <p:nvPr/>
            </p:nvSpPr>
            <p:spPr>
              <a:xfrm>
                <a:off x="4952235" y="43258"/>
                <a:ext cx="3957279" cy="940398"/>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Content Placeholder 2">
                <a:extLst>
                  <a:ext uri="{FF2B5EF4-FFF2-40B4-BE49-F238E27FC236}">
                    <a16:creationId xmlns:a16="http://schemas.microsoft.com/office/drawing/2014/main" id="{69DE1709-B2D0-BE46-8F85-26445481ED04}"/>
                  </a:ext>
                </a:extLst>
              </p:cNvPr>
              <p:cNvSpPr txBox="1">
                <a:spLocks/>
              </p:cNvSpPr>
              <p:nvPr/>
            </p:nvSpPr>
            <p:spPr>
              <a:xfrm>
                <a:off x="5059636" y="245309"/>
                <a:ext cx="3661757" cy="769441"/>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ts val="0"/>
                  </a:spcBef>
                  <a:spcAft>
                    <a:spcPts val="1800"/>
                  </a:spcAft>
                  <a:buClrTx/>
                  <a:buSzTx/>
                  <a:tabLst/>
                  <a:defRPr/>
                </a:pP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Index unbounded data: Arrays or Maps</a:t>
                </a:r>
                <a:b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Future Resilient: add new types!!</a:t>
                </a:r>
                <a:b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endPar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27148062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366862"/>
            <a:ext cx="8205304" cy="545741"/>
          </a:xfrm>
        </p:spPr>
        <p:txBody>
          <a:bodyPr/>
          <a:lstStyle/>
          <a:p>
            <a:r>
              <a:rPr lang="en-US" dirty="0"/>
              <a:t>GSI approach to querying nested JSON</a:t>
            </a:r>
          </a:p>
        </p:txBody>
      </p:sp>
      <p:sp>
        <p:nvSpPr>
          <p:cNvPr id="3" name="Content Placeholder 2"/>
          <p:cNvSpPr>
            <a:spLocks noGrp="1"/>
          </p:cNvSpPr>
          <p:nvPr>
            <p:ph idx="1"/>
          </p:nvPr>
        </p:nvSpPr>
        <p:spPr>
          <a:xfrm>
            <a:off x="615838" y="1257130"/>
            <a:ext cx="7647205" cy="3178862"/>
          </a:xfrm>
        </p:spPr>
        <p:txBody>
          <a:bodyPr>
            <a:normAutofit/>
          </a:bodyPr>
          <a:lstStyle/>
          <a:p>
            <a:r>
              <a:rPr lang="en-US" dirty="0"/>
              <a:t>Write nested values as top level attributes with a GSI.</a:t>
            </a:r>
          </a:p>
          <a:p>
            <a:pPr marL="342884" indent="-342884">
              <a:buFont typeface="Arial" charset="0"/>
              <a:buChar char="•"/>
            </a:pPr>
            <a:endParaRPr lang="en-US" dirty="0"/>
          </a:p>
          <a:p>
            <a:pPr marL="742931" lvl="1" indent="0">
              <a:buNone/>
            </a:pPr>
            <a:r>
              <a:rPr lang="en-US" u="sng" dirty="0"/>
              <a:t>Benefits</a:t>
            </a:r>
            <a:r>
              <a:rPr lang="en-US" dirty="0"/>
              <a:t>: </a:t>
            </a:r>
          </a:p>
          <a:p>
            <a:pPr marL="1485865" lvl="2" indent="-342884">
              <a:buFont typeface="Arial" charset="0"/>
              <a:buChar char="•"/>
            </a:pPr>
            <a:r>
              <a:rPr lang="en-US" dirty="0"/>
              <a:t>Enables direct queries on values.</a:t>
            </a:r>
          </a:p>
          <a:p>
            <a:pPr marL="1485865" lvl="2" indent="-342884">
              <a:buFont typeface="Arial" charset="0"/>
              <a:buChar char="•"/>
            </a:pPr>
            <a:r>
              <a:rPr lang="en-US" dirty="0"/>
              <a:t>Can create efficient reads using projected attributes</a:t>
            </a:r>
          </a:p>
        </p:txBody>
      </p:sp>
    </p:spTree>
    <p:extLst>
      <p:ext uri="{BB962C8B-B14F-4D97-AF65-F5344CB8AC3E}">
        <p14:creationId xmlns:p14="http://schemas.microsoft.com/office/powerpoint/2010/main" val="3805012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CBA8A94-DD8B-8440-ADC0-69E7B8E9B2D4}"/>
              </a:ext>
            </a:extLst>
          </p:cNvPr>
          <p:cNvPicPr>
            <a:picLocks noChangeAspect="1"/>
          </p:cNvPicPr>
          <p:nvPr/>
        </p:nvPicPr>
        <p:blipFill>
          <a:blip r:embed="rId3"/>
          <a:stretch>
            <a:fillRect/>
          </a:stretch>
        </p:blipFill>
        <p:spPr>
          <a:xfrm>
            <a:off x="3564017" y="2812299"/>
            <a:ext cx="2504892" cy="1663208"/>
          </a:xfrm>
          <a:prstGeom prst="rect">
            <a:avLst/>
          </a:prstGeom>
        </p:spPr>
      </p:pic>
      <p:pic>
        <p:nvPicPr>
          <p:cNvPr id="33" name="Picture 32">
            <a:extLst>
              <a:ext uri="{FF2B5EF4-FFF2-40B4-BE49-F238E27FC236}">
                <a16:creationId xmlns:a16="http://schemas.microsoft.com/office/drawing/2014/main" id="{BFFE18C4-4551-CA40-B1ED-9DDC3ECAE7AB}"/>
              </a:ext>
            </a:extLst>
          </p:cNvPr>
          <p:cNvPicPr>
            <a:picLocks noChangeAspect="1"/>
          </p:cNvPicPr>
          <p:nvPr/>
        </p:nvPicPr>
        <p:blipFill>
          <a:blip r:embed="rId4"/>
          <a:stretch>
            <a:fillRect/>
          </a:stretch>
        </p:blipFill>
        <p:spPr>
          <a:xfrm>
            <a:off x="6629222" y="2848036"/>
            <a:ext cx="2053895" cy="1672633"/>
          </a:xfrm>
          <a:prstGeom prst="rect">
            <a:avLst/>
          </a:prstGeom>
        </p:spPr>
      </p:pic>
      <p:pic>
        <p:nvPicPr>
          <p:cNvPr id="17" name="Picture 16">
            <a:extLst>
              <a:ext uri="{FF2B5EF4-FFF2-40B4-BE49-F238E27FC236}">
                <a16:creationId xmlns:a16="http://schemas.microsoft.com/office/drawing/2014/main" id="{9D59193A-62E2-B041-AB4D-A5EF5D3B4554}"/>
              </a:ext>
            </a:extLst>
          </p:cNvPr>
          <p:cNvPicPr>
            <a:picLocks noChangeAspect="1"/>
          </p:cNvPicPr>
          <p:nvPr/>
        </p:nvPicPr>
        <p:blipFill>
          <a:blip r:embed="rId5"/>
          <a:stretch>
            <a:fillRect/>
          </a:stretch>
        </p:blipFill>
        <p:spPr>
          <a:xfrm>
            <a:off x="280923" y="2812298"/>
            <a:ext cx="2577224" cy="1663209"/>
          </a:xfrm>
          <a:prstGeom prst="rect">
            <a:avLst/>
          </a:prstGeom>
        </p:spPr>
      </p:pic>
      <p:pic>
        <p:nvPicPr>
          <p:cNvPr id="8" name="Picture 7">
            <a:extLst>
              <a:ext uri="{FF2B5EF4-FFF2-40B4-BE49-F238E27FC236}">
                <a16:creationId xmlns:a16="http://schemas.microsoft.com/office/drawing/2014/main" id="{BC34FF41-9C5E-0141-B896-5F94F9B418A0}"/>
              </a:ext>
            </a:extLst>
          </p:cNvPr>
          <p:cNvPicPr>
            <a:picLocks noChangeAspect="1"/>
          </p:cNvPicPr>
          <p:nvPr/>
        </p:nvPicPr>
        <p:blipFill>
          <a:blip r:embed="rId6"/>
          <a:stretch>
            <a:fillRect/>
          </a:stretch>
        </p:blipFill>
        <p:spPr>
          <a:xfrm>
            <a:off x="286391" y="1043408"/>
            <a:ext cx="8396726" cy="1535247"/>
          </a:xfrm>
          <a:prstGeom prst="rect">
            <a:avLst/>
          </a:prstGeom>
        </p:spPr>
      </p:pic>
      <p:sp>
        <p:nvSpPr>
          <p:cNvPr id="74792" name="Title 3"/>
          <p:cNvSpPr>
            <a:spLocks noGrp="1"/>
          </p:cNvSpPr>
          <p:nvPr>
            <p:ph type="title"/>
          </p:nvPr>
        </p:nvSpPr>
        <p:spPr>
          <a:xfrm>
            <a:off x="819540" y="227927"/>
            <a:ext cx="8205788" cy="546100"/>
          </a:xfrm>
        </p:spPr>
        <p:txBody>
          <a:bodyPr/>
          <a:lstStyle/>
          <a:p>
            <a:pPr eaLnBrk="1" hangingPunct="1"/>
            <a:r>
              <a:rPr lang="en-US" altLang="en-US" dirty="0">
                <a:latin typeface="Arial" panose="020B0604020202020204" pitchFamily="34" charset="0"/>
                <a:cs typeface="Arial" panose="020B0604020202020204" pitchFamily="34" charset="0"/>
              </a:rPr>
              <a:t>Write top level attributes for indexing</a:t>
            </a:r>
          </a:p>
        </p:txBody>
      </p:sp>
      <p:sp>
        <p:nvSpPr>
          <p:cNvPr id="74798" name="TextBox 18"/>
          <p:cNvSpPr txBox="1">
            <a:spLocks noChangeArrowheads="1"/>
          </p:cNvSpPr>
          <p:nvPr/>
        </p:nvSpPr>
        <p:spPr bwMode="auto">
          <a:xfrm>
            <a:off x="4220435" y="4691046"/>
            <a:ext cx="64152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spcBef>
                <a:spcPct val="0"/>
              </a:spcBef>
            </a:pPr>
            <a:r>
              <a:rPr lang="en-US" altLang="en-US" sz="1600" dirty="0">
                <a:solidFill>
                  <a:schemeClr val="bg1"/>
                </a:solidFill>
              </a:rPr>
              <a:t>GSIs</a:t>
            </a:r>
          </a:p>
        </p:txBody>
      </p:sp>
      <p:sp>
        <p:nvSpPr>
          <p:cNvPr id="5" name="TextBox 4"/>
          <p:cNvSpPr txBox="1"/>
          <p:nvPr/>
        </p:nvSpPr>
        <p:spPr>
          <a:xfrm>
            <a:off x="6987470" y="135314"/>
            <a:ext cx="362150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eaLnBrk="1" fontAlgn="auto" hangingPunct="1">
              <a:spcBef>
                <a:spcPts val="0"/>
              </a:spcBef>
              <a:spcAft>
                <a:spcPts val="0"/>
              </a:spcAft>
              <a:defRPr/>
            </a:pPr>
            <a:r>
              <a:rPr lang="en-US" dirty="0">
                <a:solidFill>
                  <a:srgbClr val="474746"/>
                </a:solidFill>
              </a:rPr>
              <a:t>Selectively query specific indexes</a:t>
            </a:r>
          </a:p>
        </p:txBody>
      </p:sp>
      <p:cxnSp>
        <p:nvCxnSpPr>
          <p:cNvPr id="26" name="Straight Arrow Connector 25"/>
          <p:cNvCxnSpPr>
            <a:cxnSpLocks/>
          </p:cNvCxnSpPr>
          <p:nvPr/>
        </p:nvCxnSpPr>
        <p:spPr>
          <a:xfrm flipH="1">
            <a:off x="1492899" y="1735494"/>
            <a:ext cx="864610" cy="147877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p:cNvCxnSpPr>
          <p:nvPr/>
        </p:nvCxnSpPr>
        <p:spPr>
          <a:xfrm>
            <a:off x="4282751" y="1735494"/>
            <a:ext cx="2504892" cy="153524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2906089-D0FB-8047-B844-ACB84BDA40A4}"/>
              </a:ext>
            </a:extLst>
          </p:cNvPr>
          <p:cNvCxnSpPr>
            <a:cxnSpLocks/>
          </p:cNvCxnSpPr>
          <p:nvPr/>
        </p:nvCxnSpPr>
        <p:spPr>
          <a:xfrm>
            <a:off x="3423155" y="1735494"/>
            <a:ext cx="1061599" cy="14425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42" name="Bent-Up Arrow 41">
            <a:extLst>
              <a:ext uri="{FF2B5EF4-FFF2-40B4-BE49-F238E27FC236}">
                <a16:creationId xmlns:a16="http://schemas.microsoft.com/office/drawing/2014/main" id="{D6D5EF9E-4084-6C44-AFFA-8BC4591AFA2B}"/>
              </a:ext>
            </a:extLst>
          </p:cNvPr>
          <p:cNvSpPr/>
          <p:nvPr/>
        </p:nvSpPr>
        <p:spPr>
          <a:xfrm flipH="1" flipV="1">
            <a:off x="382091" y="484744"/>
            <a:ext cx="437449" cy="516241"/>
          </a:xfrm>
          <a:prstGeom prst="bentUpArrow">
            <a:avLst>
              <a:gd name="adj1" fmla="val 16809"/>
              <a:gd name="adj2" fmla="val 43116"/>
              <a:gd name="adj3" fmla="val 36200"/>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8050830"/>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ext Placeholder 3"/>
          <p:cNvSpPr>
            <a:spLocks noGrp="1"/>
          </p:cNvSpPr>
          <p:nvPr>
            <p:ph type="body" sz="quarter" idx="4294967295"/>
          </p:nvPr>
        </p:nvSpPr>
        <p:spPr>
          <a:xfrm>
            <a:off x="396393" y="2277445"/>
            <a:ext cx="7192272" cy="1844504"/>
          </a:xfrm>
        </p:spPr>
        <p:txBody>
          <a:bodyPr>
            <a:normAutofit/>
          </a:bodyPr>
          <a:lstStyle/>
          <a:p>
            <a:pPr marL="342900" indent="-342900" eaLnBrk="1" hangingPunct="1">
              <a:buFont typeface="Arial" panose="020B0604020202020204" pitchFamily="34" charset="0"/>
              <a:buChar char="•"/>
            </a:pPr>
            <a:r>
              <a:rPr lang="en-US" altLang="en-US" dirty="0">
                <a:latin typeface="Amazon Ember" panose="020B0603020204020204" pitchFamily="34" charset="0"/>
                <a:ea typeface="Amazon Ember" panose="020B0603020204020204" pitchFamily="34" charset="0"/>
                <a:cs typeface="Amazon Ember" panose="020B0603020204020204" pitchFamily="34" charset="0"/>
              </a:rPr>
              <a:t>Vertical partition to reduce item size</a:t>
            </a:r>
          </a:p>
          <a:p>
            <a:pPr marL="342900" indent="-342900" eaLnBrk="1" hangingPunct="1">
              <a:buFont typeface="Arial" panose="020B0604020202020204" pitchFamily="34" charset="0"/>
              <a:buChar char="•"/>
            </a:pPr>
            <a:r>
              <a:rPr lang="en-US" altLang="en-US" dirty="0">
                <a:latin typeface="Amazon Ember" panose="020B0603020204020204" pitchFamily="34" charset="0"/>
                <a:ea typeface="Amazon Ember" panose="020B0603020204020204" pitchFamily="34" charset="0"/>
                <a:cs typeface="Amazon Ember" panose="020B0603020204020204" pitchFamily="34" charset="0"/>
              </a:rPr>
              <a:t>Overload GSI for future resilient data model</a:t>
            </a:r>
          </a:p>
          <a:p>
            <a:pPr marL="342900" indent="-342900" eaLnBrk="1" hangingPunct="1">
              <a:buFont typeface="Arial" panose="020B0604020202020204" pitchFamily="34" charset="0"/>
              <a:buChar char="•"/>
            </a:pPr>
            <a:r>
              <a:rPr lang="en-US" altLang="en-US" dirty="0">
                <a:latin typeface="Amazon Ember" panose="020B0603020204020204" pitchFamily="34" charset="0"/>
                <a:ea typeface="Amazon Ember" panose="020B0603020204020204" pitchFamily="34" charset="0"/>
                <a:cs typeface="Amazon Ember" panose="020B0603020204020204" pitchFamily="34" charset="0"/>
              </a:rPr>
              <a:t>Project top level attributes for sparse queries</a:t>
            </a:r>
          </a:p>
        </p:txBody>
      </p:sp>
      <p:sp>
        <p:nvSpPr>
          <p:cNvPr id="3" name="Title 2">
            <a:extLst>
              <a:ext uri="{FF2B5EF4-FFF2-40B4-BE49-F238E27FC236}">
                <a16:creationId xmlns:a16="http://schemas.microsoft.com/office/drawing/2014/main" id="{755F7BD5-6C08-7649-8CB0-D0BABCB57430}"/>
              </a:ext>
            </a:extLst>
          </p:cNvPr>
          <p:cNvSpPr>
            <a:spLocks noGrp="1"/>
          </p:cNvSpPr>
          <p:nvPr>
            <p:ph type="title"/>
          </p:nvPr>
        </p:nvSpPr>
        <p:spPr>
          <a:xfrm>
            <a:off x="396393" y="1021551"/>
            <a:ext cx="8402661" cy="930105"/>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Take </a:t>
            </a:r>
            <a:r>
              <a:rPr lang="en-US" dirty="0" err="1">
                <a:latin typeface="Amazon Ember" panose="020B0603020204020204" pitchFamily="34" charset="0"/>
                <a:ea typeface="Amazon Ember" panose="020B0603020204020204" pitchFamily="34" charset="0"/>
                <a:cs typeface="Amazon Ember" panose="020B0603020204020204" pitchFamily="34" charset="0"/>
              </a:rPr>
              <a:t>Aways</a:t>
            </a:r>
            <a:r>
              <a:rPr lang="en-US" dirty="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203053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396394" y="1411263"/>
            <a:ext cx="7772400" cy="930105"/>
          </a:xfrm>
        </p:spPr>
        <p:txBody>
          <a:bodyPr/>
          <a:lstStyle/>
          <a:p>
            <a:pPr eaLnBrk="1" hangingPunct="1"/>
            <a:r>
              <a:rPr lang="en-US" altLang="en-US" dirty="0">
                <a:latin typeface="Amazon Ember" panose="020B0603020204020204" pitchFamily="34" charset="0"/>
                <a:ea typeface="Amazon Ember" panose="020B0603020204020204" pitchFamily="34" charset="0"/>
                <a:cs typeface="Amazon Ember" panose="020B0603020204020204" pitchFamily="34" charset="0"/>
              </a:rPr>
              <a:t>'Relational’ Data Modeling</a:t>
            </a:r>
          </a:p>
        </p:txBody>
      </p:sp>
      <p:sp>
        <p:nvSpPr>
          <p:cNvPr id="3" name="Text Placeholder 1">
            <a:extLst>
              <a:ext uri="{FF2B5EF4-FFF2-40B4-BE49-F238E27FC236}">
                <a16:creationId xmlns:a16="http://schemas.microsoft.com/office/drawing/2014/main" id="{A15EE09B-498D-754A-8B09-5ECDC1F30C66}"/>
              </a:ext>
            </a:extLst>
          </p:cNvPr>
          <p:cNvSpPr txBox="1">
            <a:spLocks/>
          </p:cNvSpPr>
          <p:nvPr/>
        </p:nvSpPr>
        <p:spPr>
          <a:xfrm>
            <a:off x="396394" y="2341368"/>
            <a:ext cx="5143500" cy="914400"/>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0000"/>
              </a:lnSpc>
            </a:pPr>
            <a:r>
              <a:rPr lang="en-US" altLang="en-US" sz="1900" dirty="0">
                <a:latin typeface="Amazon Ember" panose="020B0603020204020204" pitchFamily="34" charset="0"/>
                <a:ea typeface="Amazon Ember" panose="020B0603020204020204" pitchFamily="34" charset="0"/>
                <a:cs typeface="Amazon Ember" panose="020B0603020204020204" pitchFamily="34" charset="0"/>
              </a:rPr>
              <a:t>Hierarchies &amp; Compound Keys</a:t>
            </a:r>
          </a:p>
          <a:p>
            <a:pPr>
              <a:lnSpc>
                <a:spcPct val="80000"/>
              </a:lnSpc>
            </a:pPr>
            <a:r>
              <a:rPr lang="en-US" altLang="en-US" sz="1900" dirty="0">
                <a:latin typeface="Amazon Ember" panose="020B0603020204020204" pitchFamily="34" charset="0"/>
                <a:ea typeface="Amazon Ember" panose="020B0603020204020204" pitchFamily="34" charset="0"/>
                <a:cs typeface="Amazon Ember" panose="020B0603020204020204" pitchFamily="34" charset="0"/>
              </a:rPr>
              <a:t>Transactions</a:t>
            </a:r>
          </a:p>
          <a:p>
            <a:pPr>
              <a:lnSpc>
                <a:spcPct val="80000"/>
              </a:lnSpc>
            </a:pPr>
            <a:r>
              <a:rPr lang="en-US" altLang="en-US" sz="1900" dirty="0">
                <a:latin typeface="Amazon Ember" panose="020B0603020204020204" pitchFamily="34" charset="0"/>
                <a:ea typeface="Amazon Ember" panose="020B0603020204020204" pitchFamily="34" charset="0"/>
                <a:cs typeface="Amazon Ember" panose="020B0603020204020204" pitchFamily="34" charset="0"/>
              </a:rPr>
              <a:t>Bringing it all together</a:t>
            </a:r>
          </a:p>
          <a:p>
            <a:pPr>
              <a:lnSpc>
                <a:spcPct val="80000"/>
              </a:lnSpc>
            </a:pPr>
            <a:endParaRPr lang="en-US" altLang="en-US" sz="19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24731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6188" y="1029862"/>
            <a:ext cx="3486150" cy="3718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298" name="Title 1"/>
          <p:cNvSpPr>
            <a:spLocks noGrp="1"/>
          </p:cNvSpPr>
          <p:nvPr>
            <p:ph type="title"/>
          </p:nvPr>
        </p:nvSpPr>
        <p:spPr>
          <a:xfrm>
            <a:off x="336550" y="114300"/>
            <a:ext cx="8205788" cy="546100"/>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How OLTP apps use data</a:t>
            </a:r>
          </a:p>
        </p:txBody>
      </p:sp>
      <p:sp>
        <p:nvSpPr>
          <p:cNvPr id="55299" name="Content Placeholder 2"/>
          <p:cNvSpPr>
            <a:spLocks noGrp="1"/>
          </p:cNvSpPr>
          <p:nvPr>
            <p:ph idx="1"/>
          </p:nvPr>
        </p:nvSpPr>
        <p:spPr>
          <a:xfrm>
            <a:off x="341312" y="1009650"/>
            <a:ext cx="4618145" cy="3552825"/>
          </a:xfrm>
        </p:spPr>
        <p:txBody>
          <a:bodyPr/>
          <a:lstStyle/>
          <a:p>
            <a:pPr marL="342900" indent="-342900">
              <a:spcBef>
                <a:spcPts val="1200"/>
              </a:spcBef>
              <a:buClr>
                <a:schemeClr val="accent2"/>
              </a:buClr>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Mostly hierarchical structures</a:t>
            </a:r>
          </a:p>
          <a:p>
            <a:pPr marL="342900" indent="-342900">
              <a:spcBef>
                <a:spcPts val="1200"/>
              </a:spcBef>
              <a:buClr>
                <a:schemeClr val="accent2"/>
              </a:buClr>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Entity driven workflows</a:t>
            </a:r>
          </a:p>
          <a:p>
            <a:pPr marL="342900" indent="-342900">
              <a:spcBef>
                <a:spcPts val="1200"/>
              </a:spcBef>
              <a:buClr>
                <a:schemeClr val="accent2"/>
              </a:buClr>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Data spread across tables</a:t>
            </a:r>
          </a:p>
          <a:p>
            <a:pPr marL="342900" indent="-342900">
              <a:spcBef>
                <a:spcPts val="1200"/>
              </a:spcBef>
              <a:buClr>
                <a:schemeClr val="accent2"/>
              </a:buClr>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Requires complex queries</a:t>
            </a:r>
          </a:p>
          <a:p>
            <a:pPr marL="342900" indent="-342900">
              <a:spcBef>
                <a:spcPts val="1200"/>
              </a:spcBef>
              <a:buClr>
                <a:schemeClr val="accent2"/>
              </a:buClr>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Primary driver for ACID</a:t>
            </a:r>
          </a:p>
        </p:txBody>
      </p:sp>
    </p:spTree>
    <p:extLst>
      <p:ext uri="{BB962C8B-B14F-4D97-AF65-F5344CB8AC3E}">
        <p14:creationId xmlns:p14="http://schemas.microsoft.com/office/powerpoint/2010/main" val="2676721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2"/>
          <p:cNvSpPr>
            <a:spLocks noGrp="1"/>
          </p:cNvSpPr>
          <p:nvPr>
            <p:ph type="title"/>
          </p:nvPr>
        </p:nvSpPr>
        <p:spPr/>
        <p:txBody>
          <a:bodyPr/>
          <a:lstStyle/>
          <a:p>
            <a:pPr eaLnBrk="1" hangingPunct="1"/>
            <a:r>
              <a:rPr lang="en-US" altLang="en-US" dirty="0">
                <a:latin typeface="Arial" panose="020B0604020202020204" pitchFamily="34" charset="0"/>
                <a:cs typeface="Arial" panose="020B0604020202020204" pitchFamily="34" charset="0"/>
              </a:rPr>
              <a:t>Multi-version concurrency</a:t>
            </a:r>
          </a:p>
        </p:txBody>
      </p:sp>
      <p:sp>
        <p:nvSpPr>
          <p:cNvPr id="50179" name="Text Placeholder 3"/>
          <p:cNvSpPr>
            <a:spLocks noGrp="1"/>
          </p:cNvSpPr>
          <p:nvPr>
            <p:ph type="body" sz="quarter" idx="4294967295"/>
          </p:nvPr>
        </p:nvSpPr>
        <p:spPr>
          <a:xfrm>
            <a:off x="396394" y="2679135"/>
            <a:ext cx="5143500" cy="914400"/>
          </a:xfrm>
        </p:spPr>
        <p:txBody>
          <a:bodyPr>
            <a:normAutofit/>
          </a:bodyPr>
          <a:lstStyle/>
          <a:p>
            <a:pPr eaLnBrk="1" hangingPunct="1"/>
            <a:r>
              <a:rPr lang="en-US" altLang="en-US" dirty="0">
                <a:latin typeface="Arial" panose="020B0604020202020204" pitchFamily="34" charset="0"/>
                <a:cs typeface="Arial" panose="020B0604020202020204" pitchFamily="34" charset="0"/>
              </a:rPr>
              <a:t>Distributed Transactions in NoSQL</a:t>
            </a:r>
          </a:p>
        </p:txBody>
      </p:sp>
    </p:spTree>
    <p:extLst>
      <p:ext uri="{BB962C8B-B14F-4D97-AF65-F5344CB8AC3E}">
        <p14:creationId xmlns:p14="http://schemas.microsoft.com/office/powerpoint/2010/main" val="2128811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87C212-5FDF-6F4C-A81E-036C928BA10A}"/>
              </a:ext>
            </a:extLst>
          </p:cNvPr>
          <p:cNvPicPr>
            <a:picLocks noChangeAspect="1"/>
          </p:cNvPicPr>
          <p:nvPr/>
        </p:nvPicPr>
        <p:blipFill>
          <a:blip r:embed="rId2"/>
          <a:stretch>
            <a:fillRect/>
          </a:stretch>
        </p:blipFill>
        <p:spPr>
          <a:xfrm>
            <a:off x="185578" y="696570"/>
            <a:ext cx="4644432" cy="3750359"/>
          </a:xfrm>
          <a:prstGeom prst="rect">
            <a:avLst/>
          </a:prstGeom>
        </p:spPr>
      </p:pic>
      <p:sp>
        <p:nvSpPr>
          <p:cNvPr id="4" name="Title 3"/>
          <p:cNvSpPr>
            <a:spLocks noGrp="1"/>
          </p:cNvSpPr>
          <p:nvPr>
            <p:ph type="title"/>
          </p:nvPr>
        </p:nvSpPr>
        <p:spPr>
          <a:xfrm>
            <a:off x="196394" y="136458"/>
            <a:ext cx="8205787" cy="650184"/>
          </a:xfrm>
        </p:spPr>
        <p:txBody>
          <a:bodyPr rtlCol="0">
            <a:noAutofit/>
          </a:bodyPr>
          <a:lstStyle/>
          <a:p>
            <a:pPr eaLnBrk="1" fontAlgn="auto" hangingPunct="1">
              <a:spcAft>
                <a:spcPts val="0"/>
              </a:spcAft>
              <a:defRPr/>
            </a:pPr>
            <a:r>
              <a:rPr lang="en-US" spc="-30" dirty="0">
                <a:latin typeface="Amazon Ember" panose="020B0603020204020204" pitchFamily="34" charset="0"/>
                <a:ea typeface="Amazon Ember" panose="020B0603020204020204" pitchFamily="34" charset="0"/>
                <a:cs typeface="Amazon Ember" panose="020B0603020204020204" pitchFamily="34" charset="0"/>
              </a:rPr>
              <a:t>Distributed Transactions &amp; Version History</a:t>
            </a:r>
          </a:p>
        </p:txBody>
      </p:sp>
      <p:sp>
        <p:nvSpPr>
          <p:cNvPr id="16" name="TextBox 15"/>
          <p:cNvSpPr txBox="1"/>
          <p:nvPr/>
        </p:nvSpPr>
        <p:spPr bwMode="auto">
          <a:xfrm>
            <a:off x="5260248" y="1556086"/>
            <a:ext cx="3462443"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eaLnBrk="1" fontAlgn="auto" hangingPunct="1">
              <a:spcBef>
                <a:spcPts val="0"/>
              </a:spcBef>
              <a:spcAft>
                <a:spcPts val="0"/>
              </a:spcAft>
              <a:defRPr/>
            </a:pPr>
            <a:r>
              <a:rPr lang="en-US" sz="1200"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COPY Item.v0 -&gt; Item1.v3 IF Item.v3 == NULL</a:t>
            </a:r>
          </a:p>
          <a:p>
            <a:pPr eaLnBrk="1" fontAlgn="auto" hangingPunct="1">
              <a:spcBef>
                <a:spcPts val="0"/>
              </a:spcBef>
              <a:spcAft>
                <a:spcPts val="0"/>
              </a:spcAft>
              <a:defRPr/>
            </a:pPr>
            <a:r>
              <a:rPr lang="en-US" sz="1200"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UPDATE Item1.v3 SET Attr1 += 1</a:t>
            </a:r>
          </a:p>
          <a:p>
            <a:pPr eaLnBrk="1" fontAlgn="auto" hangingPunct="1">
              <a:spcBef>
                <a:spcPts val="0"/>
              </a:spcBef>
              <a:spcAft>
                <a:spcPts val="0"/>
              </a:spcAft>
              <a:defRPr/>
            </a:pPr>
            <a:r>
              <a:rPr lang="en-US" sz="1200"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UPDATE Item1.v3 SET Attr2 = …</a:t>
            </a:r>
          </a:p>
          <a:p>
            <a:pPr eaLnBrk="1" fontAlgn="auto" hangingPunct="1">
              <a:spcBef>
                <a:spcPts val="0"/>
              </a:spcBef>
              <a:spcAft>
                <a:spcPts val="0"/>
              </a:spcAft>
              <a:defRPr/>
            </a:pPr>
            <a:r>
              <a:rPr lang="en-US" sz="1200"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UPDATE Item1.v3 SET Attr3 = …</a:t>
            </a:r>
          </a:p>
          <a:p>
            <a:pPr eaLnBrk="1" fontAlgn="auto" hangingPunct="1">
              <a:spcBef>
                <a:spcPts val="0"/>
              </a:spcBef>
              <a:spcAft>
                <a:spcPts val="0"/>
              </a:spcAft>
              <a:defRPr/>
            </a:pPr>
            <a:r>
              <a:rPr lang="en-US" sz="1200"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COPY Item1.v3 -&gt; Item1.v0 SET </a:t>
            </a:r>
            <a:r>
              <a:rPr lang="en-US" sz="1200" b="1" dirty="0" err="1">
                <a:solidFill>
                  <a:srgbClr val="474746"/>
                </a:solidFill>
                <a:latin typeface="Amazon Ember" panose="020B0603020204020204" pitchFamily="34" charset="0"/>
                <a:ea typeface="Amazon Ember" panose="020B0603020204020204" pitchFamily="34" charset="0"/>
                <a:cs typeface="Amazon Ember" panose="020B0603020204020204" pitchFamily="34" charset="0"/>
              </a:rPr>
              <a:t>CurVer</a:t>
            </a:r>
            <a:r>
              <a:rPr lang="en-US" sz="1200" b="1" dirty="0">
                <a:solidFill>
                  <a:srgbClr val="474746"/>
                </a:solidFill>
                <a:latin typeface="Amazon Ember" panose="020B0603020204020204" pitchFamily="34" charset="0"/>
                <a:ea typeface="Amazon Ember" panose="020B0603020204020204" pitchFamily="34" charset="0"/>
                <a:cs typeface="Amazon Ember" panose="020B0603020204020204" pitchFamily="34" charset="0"/>
              </a:rPr>
              <a:t> = 3</a:t>
            </a:r>
            <a:endParaRPr lang="en-US"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 name="Group 23">
            <a:extLst>
              <a:ext uri="{FF2B5EF4-FFF2-40B4-BE49-F238E27FC236}">
                <a16:creationId xmlns:a16="http://schemas.microsoft.com/office/drawing/2014/main" id="{90E01A2D-F29B-3E4D-8BA4-8320E5D01476}"/>
              </a:ext>
            </a:extLst>
          </p:cNvPr>
          <p:cNvGrpSpPr/>
          <p:nvPr/>
        </p:nvGrpSpPr>
        <p:grpSpPr>
          <a:xfrm>
            <a:off x="2786701" y="1557428"/>
            <a:ext cx="5939122" cy="2330859"/>
            <a:chOff x="2786701" y="1557428"/>
            <a:chExt cx="5939122" cy="2330859"/>
          </a:xfrm>
        </p:grpSpPr>
        <p:cxnSp>
          <p:nvCxnSpPr>
            <p:cNvPr id="17" name="Straight Arrow Connector 16">
              <a:extLst>
                <a:ext uri="{FF2B5EF4-FFF2-40B4-BE49-F238E27FC236}">
                  <a16:creationId xmlns:a16="http://schemas.microsoft.com/office/drawing/2014/main" id="{710A3FFD-5917-DC4A-9D6B-FACFF03D92E5}"/>
                </a:ext>
              </a:extLst>
            </p:cNvPr>
            <p:cNvCxnSpPr>
              <a:cxnSpLocks/>
              <a:stCxn id="27" idx="1"/>
            </p:cNvCxnSpPr>
            <p:nvPr/>
          </p:nvCxnSpPr>
          <p:spPr>
            <a:xfrm flipH="1">
              <a:off x="2786701" y="1671728"/>
              <a:ext cx="2473546" cy="2216559"/>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37C3049-0912-9C42-9BC2-43F978F80550}"/>
                </a:ext>
              </a:extLst>
            </p:cNvPr>
            <p:cNvSpPr txBox="1"/>
            <p:nvPr/>
          </p:nvSpPr>
          <p:spPr bwMode="auto">
            <a:xfrm>
              <a:off x="5260247" y="1557428"/>
              <a:ext cx="3465576" cy="228600"/>
            </a:xfrm>
            <a:prstGeom prst="rect">
              <a:avLst/>
            </a:prstGeom>
            <a:noFill/>
            <a:ln w="25400" cmpd="sng">
              <a:solidFill>
                <a:schemeClr val="accent2"/>
              </a:solidFill>
            </a:ln>
          </p:spPr>
          <p:style>
            <a:lnRef idx="2">
              <a:schemeClr val="accent1"/>
            </a:lnRef>
            <a:fillRef idx="1">
              <a:schemeClr val="lt1"/>
            </a:fillRef>
            <a:effectRef idx="0">
              <a:schemeClr val="accent1"/>
            </a:effectRef>
            <a:fontRef idx="minor">
              <a:schemeClr val="dk1"/>
            </a:fontRef>
          </p:style>
          <p:txBody>
            <a:bodyPr wrap="square">
              <a:noAutofit/>
            </a:bodyPr>
            <a:lstStyle/>
            <a:p>
              <a:pPr eaLnBrk="1" fontAlgn="auto" hangingPunct="1">
                <a:spcBef>
                  <a:spcPts val="0"/>
                </a:spcBef>
                <a:spcAft>
                  <a:spcPts val="0"/>
                </a:spcAft>
                <a:defRPr/>
              </a:pPr>
              <a:endParaRPr lang="en-US"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0" name="Group 19">
            <a:extLst>
              <a:ext uri="{FF2B5EF4-FFF2-40B4-BE49-F238E27FC236}">
                <a16:creationId xmlns:a16="http://schemas.microsoft.com/office/drawing/2014/main" id="{B72824B2-6CF0-2D4B-84ED-47264F3C5D6E}"/>
              </a:ext>
            </a:extLst>
          </p:cNvPr>
          <p:cNvGrpSpPr/>
          <p:nvPr/>
        </p:nvGrpSpPr>
        <p:grpSpPr>
          <a:xfrm>
            <a:off x="3705590" y="1786028"/>
            <a:ext cx="5020232" cy="2085925"/>
            <a:chOff x="3705590" y="1786028"/>
            <a:chExt cx="5020232" cy="2085925"/>
          </a:xfrm>
        </p:grpSpPr>
        <p:cxnSp>
          <p:nvCxnSpPr>
            <p:cNvPr id="18" name="Straight Arrow Connector 17">
              <a:extLst>
                <a:ext uri="{FF2B5EF4-FFF2-40B4-BE49-F238E27FC236}">
                  <a16:creationId xmlns:a16="http://schemas.microsoft.com/office/drawing/2014/main" id="{D95B50AD-E96B-1D4C-9E6F-A376CDDCE784}"/>
                </a:ext>
              </a:extLst>
            </p:cNvPr>
            <p:cNvCxnSpPr>
              <a:cxnSpLocks/>
              <a:stCxn id="30" idx="1"/>
            </p:cNvCxnSpPr>
            <p:nvPr/>
          </p:nvCxnSpPr>
          <p:spPr>
            <a:xfrm flipH="1">
              <a:off x="3705590" y="2061690"/>
              <a:ext cx="1554656" cy="1810263"/>
            </a:xfrm>
            <a:prstGeom prst="straightConnector1">
              <a:avLst/>
            </a:prstGeom>
            <a:ln>
              <a:solidFill>
                <a:schemeClr val="accent5">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213E2C1F-B633-0C4D-9C60-6F01EA722B84}"/>
                </a:ext>
              </a:extLst>
            </p:cNvPr>
            <p:cNvSpPr txBox="1"/>
            <p:nvPr/>
          </p:nvSpPr>
          <p:spPr bwMode="auto">
            <a:xfrm>
              <a:off x="5260246" y="1786028"/>
              <a:ext cx="3465576" cy="551324"/>
            </a:xfrm>
            <a:prstGeom prst="rect">
              <a:avLst/>
            </a:prstGeom>
            <a:noFill/>
            <a:ln w="25400" cmpd="sng">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wrap="square">
              <a:noAutofit/>
            </a:bodyPr>
            <a:lstStyle/>
            <a:p>
              <a:pPr eaLnBrk="1" fontAlgn="auto" hangingPunct="1">
                <a:spcBef>
                  <a:spcPts val="0"/>
                </a:spcBef>
                <a:spcAft>
                  <a:spcPts val="0"/>
                </a:spcAft>
                <a:defRPr/>
              </a:pPr>
              <a:endParaRPr lang="en-US"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2" name="Group 21">
            <a:extLst>
              <a:ext uri="{FF2B5EF4-FFF2-40B4-BE49-F238E27FC236}">
                <a16:creationId xmlns:a16="http://schemas.microsoft.com/office/drawing/2014/main" id="{5AE29CBB-1FE4-E14A-8FAF-19793E68D31F}"/>
              </a:ext>
            </a:extLst>
          </p:cNvPr>
          <p:cNvGrpSpPr/>
          <p:nvPr/>
        </p:nvGrpSpPr>
        <p:grpSpPr>
          <a:xfrm>
            <a:off x="3526972" y="2107411"/>
            <a:ext cx="5197286" cy="465680"/>
            <a:chOff x="3526972" y="2107411"/>
            <a:chExt cx="5197286" cy="465680"/>
          </a:xfrm>
        </p:grpSpPr>
        <p:cxnSp>
          <p:nvCxnSpPr>
            <p:cNvPr id="21" name="Straight Arrow Connector 20">
              <a:extLst>
                <a:ext uri="{FF2B5EF4-FFF2-40B4-BE49-F238E27FC236}">
                  <a16:creationId xmlns:a16="http://schemas.microsoft.com/office/drawing/2014/main" id="{A6A7C6CB-54A3-8542-A2A5-4E3272A1FADF}"/>
                </a:ext>
              </a:extLst>
            </p:cNvPr>
            <p:cNvCxnSpPr>
              <a:cxnSpLocks/>
              <a:stCxn id="32" idx="1"/>
            </p:cNvCxnSpPr>
            <p:nvPr/>
          </p:nvCxnSpPr>
          <p:spPr>
            <a:xfrm flipH="1" flipV="1">
              <a:off x="3526972" y="2107411"/>
              <a:ext cx="1731710" cy="351380"/>
            </a:xfrm>
            <a:prstGeom prst="straightConnector1">
              <a:avLst/>
            </a:prstGeom>
            <a:ln>
              <a:solidFill>
                <a:srgbClr val="7030A0"/>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6CCE3B0-05EF-B841-9B22-EEAA06613A9D}"/>
                </a:ext>
              </a:extLst>
            </p:cNvPr>
            <p:cNvSpPr txBox="1"/>
            <p:nvPr/>
          </p:nvSpPr>
          <p:spPr bwMode="auto">
            <a:xfrm>
              <a:off x="5258682" y="2344490"/>
              <a:ext cx="3465576" cy="228601"/>
            </a:xfrm>
            <a:prstGeom prst="rect">
              <a:avLst/>
            </a:prstGeom>
            <a:noFill/>
            <a:ln w="25400" cmpd="sng">
              <a:solidFill>
                <a:srgbClr val="7030A0"/>
              </a:solidFill>
            </a:ln>
          </p:spPr>
          <p:style>
            <a:lnRef idx="2">
              <a:schemeClr val="accent1"/>
            </a:lnRef>
            <a:fillRef idx="1">
              <a:schemeClr val="lt1"/>
            </a:fillRef>
            <a:effectRef idx="0">
              <a:schemeClr val="accent1"/>
            </a:effectRef>
            <a:fontRef idx="minor">
              <a:schemeClr val="dk1"/>
            </a:fontRef>
          </p:style>
          <p:txBody>
            <a:bodyPr wrap="square">
              <a:noAutofit/>
            </a:bodyPr>
            <a:lstStyle/>
            <a:p>
              <a:pPr eaLnBrk="1" fontAlgn="auto" hangingPunct="1">
                <a:spcBef>
                  <a:spcPts val="0"/>
                </a:spcBef>
                <a:spcAft>
                  <a:spcPts val="0"/>
                </a:spcAft>
                <a:defRPr/>
              </a:pPr>
              <a:endParaRPr lang="en-US"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8" name="Content Placeholder 2">
            <a:extLst>
              <a:ext uri="{FF2B5EF4-FFF2-40B4-BE49-F238E27FC236}">
                <a16:creationId xmlns:a16="http://schemas.microsoft.com/office/drawing/2014/main" id="{652FD701-583C-D543-BCB2-D7B8C575089A}"/>
              </a:ext>
            </a:extLst>
          </p:cNvPr>
          <p:cNvSpPr txBox="1">
            <a:spLocks/>
          </p:cNvSpPr>
          <p:nvPr/>
        </p:nvSpPr>
        <p:spPr>
          <a:xfrm>
            <a:off x="5258682" y="2826012"/>
            <a:ext cx="3843240" cy="1107996"/>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R="0" lvl="0" algn="l" defTabSz="457200" rtl="0" eaLnBrk="1" fontAlgn="auto" latinLnBrk="0" hangingPunct="1">
              <a:lnSpc>
                <a:spcPct val="100000"/>
              </a:lnSpc>
              <a:spcBef>
                <a:spcPts val="0"/>
              </a:spcBef>
              <a:spcAft>
                <a:spcPts val="1800"/>
              </a:spcAft>
              <a:buClrTx/>
              <a:buSzTx/>
              <a:tabLst/>
              <a:defRPr/>
            </a:pPr>
            <a:r>
              <a:rPr lang="en-US" sz="20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Consistency by:</a:t>
            </a:r>
            <a:br>
              <a:rPr kumimoji="0" lang="en-US" sz="18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Control current version (ROOT)</a:t>
            </a:r>
            <a:b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Conditionally update ‘CurrentVersion’</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Build version history</a:t>
            </a:r>
            <a:endParaRPr lang="en-US" sz="16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346219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1" y="171001"/>
            <a:ext cx="7886700" cy="696199"/>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DynamoDB Transactions API</a:t>
            </a:r>
          </a:p>
        </p:txBody>
      </p:sp>
      <p:sp>
        <p:nvSpPr>
          <p:cNvPr id="3" name="Content Placeholder 2"/>
          <p:cNvSpPr>
            <a:spLocks noGrp="1"/>
          </p:cNvSpPr>
          <p:nvPr>
            <p:ph idx="1"/>
          </p:nvPr>
        </p:nvSpPr>
        <p:spPr>
          <a:xfrm>
            <a:off x="201931" y="891884"/>
            <a:ext cx="6201524" cy="3549048"/>
          </a:xfrm>
        </p:spPr>
        <p:txBody>
          <a:bodyPr>
            <a:normAutofit fontScale="92500"/>
          </a:bodyPr>
          <a:lstStyle/>
          <a:p>
            <a:pPr marL="342900" indent="-342900">
              <a:buFont typeface="Arial"/>
              <a:buChar char="•"/>
            </a:pPr>
            <a:r>
              <a:rPr lang="en-US" dirty="0" err="1">
                <a:latin typeface="Amazon Ember" panose="020B0603020204020204" pitchFamily="34" charset="0"/>
                <a:ea typeface="Amazon Ember" panose="020B0603020204020204" pitchFamily="34" charset="0"/>
                <a:cs typeface="Amazon Ember" panose="020B0603020204020204" pitchFamily="34" charset="0"/>
              </a:rPr>
              <a:t>TransactWriteItems</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085850" lvl="1" indent="-342900"/>
            <a:r>
              <a:rPr lang="en-US" dirty="0">
                <a:latin typeface="Amazon Ember" panose="020B0603020204020204" pitchFamily="34" charset="0"/>
                <a:ea typeface="Amazon Ember" panose="020B0603020204020204" pitchFamily="34" charset="0"/>
                <a:cs typeface="Amazon Ember" panose="020B0603020204020204" pitchFamily="34" charset="0"/>
              </a:rPr>
              <a:t>Synchronous update, put, delete, and check</a:t>
            </a:r>
          </a:p>
          <a:p>
            <a:pPr marL="1485900" lvl="2" indent="-342900"/>
            <a:r>
              <a:rPr lang="en-US" dirty="0">
                <a:latin typeface="Amazon Ember" panose="020B0603020204020204" pitchFamily="34" charset="0"/>
                <a:ea typeface="Amazon Ember" panose="020B0603020204020204" pitchFamily="34" charset="0"/>
                <a:cs typeface="Amazon Ember" panose="020B0603020204020204" pitchFamily="34" charset="0"/>
              </a:rPr>
              <a:t>Atomic</a:t>
            </a:r>
          </a:p>
          <a:p>
            <a:pPr marL="1085850" lvl="1" indent="-342900"/>
            <a:r>
              <a:rPr lang="en-US" dirty="0">
                <a:latin typeface="Amazon Ember" panose="020B0603020204020204" pitchFamily="34" charset="0"/>
                <a:ea typeface="Amazon Ember" panose="020B0603020204020204" pitchFamily="34" charset="0"/>
                <a:cs typeface="Amazon Ember" panose="020B0603020204020204" pitchFamily="34" charset="0"/>
              </a:rPr>
              <a:t>Up to 25 items within a transaction</a:t>
            </a:r>
          </a:p>
          <a:p>
            <a:pPr marL="1085850" lvl="1" indent="-342900"/>
            <a:r>
              <a:rPr lang="en-US" dirty="0">
                <a:latin typeface="Amazon Ember" panose="020B0603020204020204" pitchFamily="34" charset="0"/>
                <a:ea typeface="Amazon Ember" panose="020B0603020204020204" pitchFamily="34" charset="0"/>
                <a:cs typeface="Amazon Ember" panose="020B0603020204020204" pitchFamily="34" charset="0"/>
              </a:rPr>
              <a:t>Supports multiple tables</a:t>
            </a:r>
          </a:p>
          <a:p>
            <a:pPr marL="1085850" lvl="1" indent="-342900"/>
            <a:r>
              <a:rPr lang="en-US" dirty="0">
                <a:latin typeface="Amazon Ember" panose="020B0603020204020204" pitchFamily="34" charset="0"/>
                <a:ea typeface="Amazon Ember" panose="020B0603020204020204" pitchFamily="34" charset="0"/>
                <a:cs typeface="Amazon Ember" panose="020B0603020204020204" pitchFamily="34" charset="0"/>
              </a:rPr>
              <a:t>Complex conditional checks</a:t>
            </a:r>
          </a:p>
          <a:p>
            <a:pPr marL="1085850" lvl="1" indent="-34290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Arial"/>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Good Use Cases</a:t>
            </a:r>
          </a:p>
          <a:p>
            <a:pPr marL="1085850" lvl="1" indent="-342900"/>
            <a:r>
              <a:rPr lang="en-US" dirty="0">
                <a:latin typeface="Amazon Ember" panose="020B0603020204020204" pitchFamily="34" charset="0"/>
                <a:ea typeface="Amazon Ember" panose="020B0603020204020204" pitchFamily="34" charset="0"/>
                <a:cs typeface="Amazon Ember" panose="020B0603020204020204" pitchFamily="34" charset="0"/>
              </a:rPr>
              <a:t>Commit changes across items</a:t>
            </a:r>
          </a:p>
          <a:p>
            <a:pPr marL="1085850" lvl="1" indent="-342900"/>
            <a:r>
              <a:rPr lang="en-US" dirty="0">
                <a:latin typeface="Amazon Ember" panose="020B0603020204020204" pitchFamily="34" charset="0"/>
                <a:ea typeface="Amazon Ember" panose="020B0603020204020204" pitchFamily="34" charset="0"/>
                <a:cs typeface="Amazon Ember" panose="020B0603020204020204" pitchFamily="34" charset="0"/>
              </a:rPr>
              <a:t>Conditional batch inserts/updates</a:t>
            </a:r>
          </a:p>
          <a:p>
            <a:pPr marL="1085850" lvl="1" indent="-342900"/>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1085850" lvl="1" indent="-342900"/>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p:cNvSpPr txBox="1"/>
          <p:nvPr/>
        </p:nvSpPr>
        <p:spPr>
          <a:xfrm>
            <a:off x="4842053" y="3260529"/>
            <a:ext cx="4440265" cy="1064907"/>
          </a:xfrm>
          <a:prstGeom prst="rect">
            <a:avLst/>
          </a:prstGeom>
          <a:noFill/>
        </p:spPr>
        <p:txBody>
          <a:bodyPr wrap="square" lIns="182880" tIns="146304" rIns="182880" bIns="146304" rtlCol="0">
            <a:spAutoFit/>
          </a:bodyPr>
          <a:lstStyle/>
          <a:p>
            <a:pPr marL="342900" indent="-342900">
              <a:buFont typeface="Arial"/>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Bad Use Case</a:t>
            </a:r>
          </a:p>
          <a:p>
            <a:pPr marL="1085850" lvl="1" indent="-342900">
              <a:buFont typeface="Arial"/>
              <a:buChar char="•"/>
            </a:pP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Maintaining normalized data</a:t>
            </a:r>
          </a:p>
          <a:p>
            <a:pPr marL="1085850" lvl="1" indent="-342900">
              <a:buFont typeface="Arial"/>
              <a:buChar char="•"/>
            </a:pP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a14:imgEffect>
                      <a14:colorTemperature colorTemp="1500"/>
                    </a14:imgEffect>
                  </a14:imgLayer>
                </a14:imgProps>
              </a:ext>
            </a:extLst>
          </a:blip>
          <a:stretch>
            <a:fillRect/>
          </a:stretch>
        </p:blipFill>
        <p:spPr>
          <a:xfrm>
            <a:off x="6771168" y="1002107"/>
            <a:ext cx="1317463" cy="1353369"/>
          </a:xfrm>
          <a:prstGeom prst="rect">
            <a:avLst/>
          </a:prstGeom>
          <a:noFill/>
          <a:ln>
            <a:noFill/>
          </a:ln>
          <a:effectLst>
            <a:outerShdw blurRad="50800" dist="38100" dir="8100000" algn="tr" rotWithShape="0">
              <a:schemeClr val="bg1">
                <a:lumMod val="50000"/>
                <a:alpha val="40000"/>
              </a:schemeClr>
            </a:outerShdw>
          </a:effectLst>
        </p:spPr>
      </p:pic>
    </p:spTree>
    <p:extLst>
      <p:ext uri="{BB962C8B-B14F-4D97-AF65-F5344CB8AC3E}">
        <p14:creationId xmlns:p14="http://schemas.microsoft.com/office/powerpoint/2010/main" val="31841311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2"/>
          <p:cNvSpPr>
            <a:spLocks noGrp="1"/>
          </p:cNvSpPr>
          <p:nvPr>
            <p:ph type="title"/>
          </p:nvPr>
        </p:nvSpPr>
        <p:spPr>
          <a:xfrm>
            <a:off x="396394" y="1641645"/>
            <a:ext cx="7772400" cy="930105"/>
          </a:xfrm>
        </p:spPr>
        <p:txBody>
          <a:bodyPr/>
          <a:lstStyle/>
          <a:p>
            <a:pPr eaLnBrk="1" hangingPunct="1"/>
            <a:r>
              <a:rPr lang="en-US" altLang="en-US" dirty="0">
                <a:latin typeface="Arial" panose="020B0604020202020204" pitchFamily="34" charset="0"/>
                <a:cs typeface="Arial" panose="020B0604020202020204" pitchFamily="34" charset="0"/>
              </a:rPr>
              <a:t>Building Queries</a:t>
            </a:r>
          </a:p>
        </p:txBody>
      </p:sp>
      <p:sp>
        <p:nvSpPr>
          <p:cNvPr id="80899" name="Text Placeholder 3"/>
          <p:cNvSpPr>
            <a:spLocks noGrp="1"/>
          </p:cNvSpPr>
          <p:nvPr>
            <p:ph type="body" sz="quarter" idx="4294967295"/>
          </p:nvPr>
        </p:nvSpPr>
        <p:spPr>
          <a:xfrm>
            <a:off x="396394" y="2899307"/>
            <a:ext cx="8213216" cy="1304558"/>
          </a:xfrm>
        </p:spPr>
        <p:txBody>
          <a:bodyPr>
            <a:normAutofit/>
          </a:bodyPr>
          <a:lstStyle/>
          <a:p>
            <a:pPr eaLnBrk="1" hangingPunct="1"/>
            <a:r>
              <a:rPr lang="en-US" altLang="en-US" dirty="0">
                <a:latin typeface="Arial" panose="020B0604020202020204" pitchFamily="34" charset="0"/>
                <a:cs typeface="Arial" panose="020B0604020202020204" pitchFamily="34" charset="0"/>
              </a:rPr>
              <a:t>Queries: Sort Key Condition vs Filter Expressions Composite Keys: Data Model Fundamentals</a:t>
            </a:r>
          </a:p>
        </p:txBody>
      </p:sp>
    </p:spTree>
    <p:extLst>
      <p:ext uri="{BB962C8B-B14F-4D97-AF65-F5344CB8AC3E}">
        <p14:creationId xmlns:p14="http://schemas.microsoft.com/office/powerpoint/2010/main" val="3617954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2610A0-6494-E341-87C2-20A157A471C4}"/>
              </a:ext>
            </a:extLst>
          </p:cNvPr>
          <p:cNvPicPr>
            <a:picLocks noChangeAspect="1"/>
          </p:cNvPicPr>
          <p:nvPr/>
        </p:nvPicPr>
        <p:blipFill>
          <a:blip r:embed="rId3"/>
          <a:stretch>
            <a:fillRect/>
          </a:stretch>
        </p:blipFill>
        <p:spPr>
          <a:xfrm>
            <a:off x="4853374" y="1222773"/>
            <a:ext cx="4185433" cy="3358329"/>
          </a:xfrm>
          <a:prstGeom prst="rect">
            <a:avLst/>
          </a:prstGeom>
        </p:spPr>
      </p:pic>
      <p:sp>
        <p:nvSpPr>
          <p:cNvPr id="11" name="Rectangle 10">
            <a:extLst>
              <a:ext uri="{FF2B5EF4-FFF2-40B4-BE49-F238E27FC236}">
                <a16:creationId xmlns:a16="http://schemas.microsoft.com/office/drawing/2014/main" id="{CC9BE072-C465-9745-868B-7555E5957A4B}"/>
              </a:ext>
            </a:extLst>
          </p:cNvPr>
          <p:cNvSpPr/>
          <p:nvPr/>
        </p:nvSpPr>
        <p:spPr bwMode="auto">
          <a:xfrm>
            <a:off x="4853374" y="2003003"/>
            <a:ext cx="1477554" cy="2578099"/>
          </a:xfrm>
          <a:prstGeom prst="rect">
            <a:avLst/>
          </a:prstGeom>
          <a:solidFill>
            <a:schemeClr val="accent1">
              <a:lumMod val="60000"/>
              <a:lumOff val="4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12" name="Rectangle 11">
            <a:extLst>
              <a:ext uri="{FF2B5EF4-FFF2-40B4-BE49-F238E27FC236}">
                <a16:creationId xmlns:a16="http://schemas.microsoft.com/office/drawing/2014/main" id="{48D0F636-6404-B74C-8D55-D2D73542ADF7}"/>
              </a:ext>
            </a:extLst>
          </p:cNvPr>
          <p:cNvSpPr/>
          <p:nvPr/>
        </p:nvSpPr>
        <p:spPr bwMode="auto">
          <a:xfrm>
            <a:off x="6338879" y="3283529"/>
            <a:ext cx="2197176" cy="636049"/>
          </a:xfrm>
          <a:prstGeom prst="rect">
            <a:avLst/>
          </a:prstGeom>
          <a:solidFill>
            <a:schemeClr val="accent1">
              <a:lumMod val="60000"/>
              <a:lumOff val="4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13" name="Rectangle 12">
            <a:extLst>
              <a:ext uri="{FF2B5EF4-FFF2-40B4-BE49-F238E27FC236}">
                <a16:creationId xmlns:a16="http://schemas.microsoft.com/office/drawing/2014/main" id="{8E3CB5DD-A23F-3244-B1D7-B542DFB5D01F}"/>
              </a:ext>
            </a:extLst>
          </p:cNvPr>
          <p:cNvSpPr/>
          <p:nvPr/>
        </p:nvSpPr>
        <p:spPr bwMode="auto">
          <a:xfrm>
            <a:off x="6330928" y="2013848"/>
            <a:ext cx="1517008" cy="636049"/>
          </a:xfrm>
          <a:prstGeom prst="rect">
            <a:avLst/>
          </a:prstGeom>
          <a:solidFill>
            <a:schemeClr val="accent1">
              <a:lumMod val="60000"/>
              <a:lumOff val="4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72" fontAlgn="base">
              <a:lnSpc>
                <a:spcPct val="90000"/>
              </a:lnSpc>
              <a:spcBef>
                <a:spcPct val="0"/>
              </a:spcBef>
              <a:spcAft>
                <a:spcPct val="0"/>
              </a:spcAft>
              <a:defRPr/>
            </a:pPr>
            <a:endParaRPr lang="en-US" sz="15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2" name="Title 1"/>
          <p:cNvSpPr>
            <a:spLocks noGrp="1"/>
          </p:cNvSpPr>
          <p:nvPr>
            <p:ph type="title"/>
          </p:nvPr>
        </p:nvSpPr>
        <p:spPr>
          <a:xfrm>
            <a:off x="201930" y="151477"/>
            <a:ext cx="8741880" cy="581846"/>
          </a:xfrm>
        </p:spPr>
        <p:txBody>
          <a:bodyPr/>
          <a:lstStyle/>
          <a:p>
            <a:r>
              <a:rPr lang="en-US" dirty="0"/>
              <a:t>Game state - Transactions API</a:t>
            </a:r>
          </a:p>
        </p:txBody>
      </p:sp>
      <p:sp>
        <p:nvSpPr>
          <p:cNvPr id="15" name="Text Placeholder 14">
            <a:extLst>
              <a:ext uri="{FF2B5EF4-FFF2-40B4-BE49-F238E27FC236}">
                <a16:creationId xmlns:a16="http://schemas.microsoft.com/office/drawing/2014/main" id="{E8957E3A-BCE5-E642-B21C-4DAC023D7059}"/>
              </a:ext>
            </a:extLst>
          </p:cNvPr>
          <p:cNvSpPr>
            <a:spLocks noGrp="1"/>
          </p:cNvSpPr>
          <p:nvPr>
            <p:ph type="body" sz="quarter" idx="10"/>
          </p:nvPr>
        </p:nvSpPr>
        <p:spPr>
          <a:xfrm>
            <a:off x="225627" y="640928"/>
            <a:ext cx="4901735" cy="510909"/>
          </a:xfrm>
        </p:spPr>
        <p:txBody>
          <a:bodyPr/>
          <a:lstStyle/>
          <a:p>
            <a:pPr marL="0" indent="0">
              <a:buNone/>
            </a:pPr>
            <a:r>
              <a:rPr lang="en-US" sz="1400" i="1" dirty="0"/>
              <a:t>Atomic update of gamer “Hammer57’s” Health &amp; Coins</a:t>
            </a:r>
          </a:p>
        </p:txBody>
      </p:sp>
      <p:sp>
        <p:nvSpPr>
          <p:cNvPr id="17" name="Rectangle 16">
            <a:extLst>
              <a:ext uri="{FF2B5EF4-FFF2-40B4-BE49-F238E27FC236}">
                <a16:creationId xmlns:a16="http://schemas.microsoft.com/office/drawing/2014/main" id="{CD0C6A59-C8BD-734E-A8FD-8D3E95B09DD9}"/>
              </a:ext>
            </a:extLst>
          </p:cNvPr>
          <p:cNvSpPr/>
          <p:nvPr/>
        </p:nvSpPr>
        <p:spPr>
          <a:xfrm>
            <a:off x="159495" y="1393832"/>
            <a:ext cx="4560901" cy="3016210"/>
          </a:xfrm>
          <a:prstGeom prst="rect">
            <a:avLst/>
          </a:prstGeom>
          <a:solidFill>
            <a:schemeClr val="bg2">
              <a:lumMod val="90000"/>
            </a:schemeClr>
          </a:solidFill>
        </p:spPr>
        <p:txBody>
          <a:bodyPr wrap="square">
            <a:spAutoFit/>
          </a:bodyPr>
          <a:lstStyle/>
          <a:p>
            <a:pPr defTabSz="685730">
              <a:defRPr/>
            </a:pPr>
            <a:r>
              <a:rPr lang="en-US" sz="1000" dirty="0">
                <a:solidFill>
                  <a:srgbClr val="000000"/>
                </a:solidFill>
                <a:latin typeface="Lucida Console" panose="020B0609040504020204" pitchFamily="49" charset="0"/>
              </a:rPr>
              <a:t>{ "TransactItems" :  [ { </a:t>
            </a:r>
          </a:p>
          <a:p>
            <a:pPr defTabSz="685730">
              <a:defRPr/>
            </a:pPr>
            <a:r>
              <a:rPr lang="en-US" sz="1000" dirty="0">
                <a:solidFill>
                  <a:srgbClr val="000000"/>
                </a:solidFill>
                <a:latin typeface="Lucida Console" panose="020B0609040504020204" pitchFamily="49" charset="0"/>
              </a:rPr>
              <a:t>   "Update ": {</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a:t>
            </a:r>
            <a:r>
              <a:rPr lang="en-US" sz="1000" dirty="0" err="1">
                <a:solidFill>
                  <a:srgbClr val="000000"/>
                </a:solidFill>
                <a:latin typeface="Lucida Console" panose="020B0609040504020204" pitchFamily="49" charset="0"/>
              </a:rPr>
              <a:t>TableName</a:t>
            </a:r>
            <a:r>
              <a:rPr lang="en-US" sz="1000" dirty="0">
                <a:solidFill>
                  <a:srgbClr val="000000"/>
                </a:solidFill>
                <a:latin typeface="Lucida Console" panose="020B0609040504020204" pitchFamily="49" charset="0"/>
              </a:rPr>
              <a:t>": "</a:t>
            </a:r>
            <a:r>
              <a:rPr lang="en-US" sz="1000" dirty="0">
                <a:solidFill>
                  <a:srgbClr val="000AFF"/>
                </a:solidFill>
                <a:latin typeface="Lucida Console" panose="020B0609040504020204" pitchFamily="49" charset="0"/>
              </a:rPr>
              <a:t>Gamers</a:t>
            </a:r>
            <a:r>
              <a:rPr lang="en-US" sz="1000" dirty="0">
                <a:solidFill>
                  <a:srgbClr val="000000"/>
                </a:solidFill>
                <a:latin typeface="Lucida Console" panose="020B0609040504020204" pitchFamily="49" charset="0"/>
              </a:rPr>
              <a:t>",</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”Key" :{"</a:t>
            </a:r>
            <a:r>
              <a:rPr lang="en-US" sz="1000" dirty="0" err="1">
                <a:solidFill>
                  <a:srgbClr val="000000"/>
                </a:solidFill>
                <a:latin typeface="Lucida Console" panose="020B0609040504020204" pitchFamily="49" charset="0"/>
              </a:rPr>
              <a:t>GamerTag</a:t>
            </a:r>
            <a:r>
              <a:rPr lang="en-US" sz="1000" dirty="0">
                <a:solidFill>
                  <a:srgbClr val="000000"/>
                </a:solidFill>
                <a:latin typeface="Lucida Console" panose="020B0609040504020204" pitchFamily="49" charset="0"/>
              </a:rPr>
              <a:t>" : {"</a:t>
            </a:r>
            <a:r>
              <a:rPr lang="en-US" sz="1000" dirty="0">
                <a:solidFill>
                  <a:srgbClr val="000AFF"/>
                </a:solidFill>
                <a:latin typeface="Lucida Console" panose="020B0609040504020204" pitchFamily="49" charset="0"/>
              </a:rPr>
              <a:t>S</a:t>
            </a:r>
            <a:r>
              <a:rPr lang="en-US" sz="1000" dirty="0">
                <a:solidFill>
                  <a:srgbClr val="000000"/>
                </a:solidFill>
                <a:latin typeface="Lucida Console" panose="020B0609040504020204" pitchFamily="49" charset="0"/>
              </a:rPr>
              <a:t>": "</a:t>
            </a:r>
            <a:r>
              <a:rPr lang="en-US" sz="1000" dirty="0">
                <a:solidFill>
                  <a:srgbClr val="000AFF"/>
                </a:solidFill>
                <a:latin typeface="Lucida Console" panose="020B0609040504020204" pitchFamily="49" charset="0"/>
              </a:rPr>
              <a:t>Hammer57</a:t>
            </a:r>
            <a:r>
              <a:rPr lang="en-US" sz="1000" dirty="0">
                <a:solidFill>
                  <a:srgbClr val="000000"/>
                </a:solidFill>
                <a:latin typeface="Lucida Console" panose="020B0609040504020204" pitchFamily="49" charset="0"/>
              </a:rPr>
              <a:t>"}, </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"Type" : {"</a:t>
            </a:r>
            <a:r>
              <a:rPr lang="en-US" sz="1000" dirty="0">
                <a:solidFill>
                  <a:srgbClr val="000AFF"/>
                </a:solidFill>
                <a:latin typeface="Lucida Console" panose="020B0609040504020204" pitchFamily="49" charset="0"/>
              </a:rPr>
              <a:t>S</a:t>
            </a:r>
            <a:r>
              <a:rPr lang="en-US" sz="1000" dirty="0">
                <a:solidFill>
                  <a:srgbClr val="000000"/>
                </a:solidFill>
                <a:latin typeface="Lucida Console" panose="020B0609040504020204" pitchFamily="49" charset="0"/>
              </a:rPr>
              <a:t>" : "</a:t>
            </a:r>
            <a:r>
              <a:rPr lang="en-US" sz="1000" dirty="0">
                <a:solidFill>
                  <a:srgbClr val="000AFF"/>
                </a:solidFill>
                <a:latin typeface="Lucida Console" panose="020B0609040504020204" pitchFamily="49" charset="0"/>
              </a:rPr>
              <a:t>Status</a:t>
            </a:r>
            <a:r>
              <a:rPr lang="en-US" sz="1000" dirty="0">
                <a:solidFill>
                  <a:srgbClr val="000000"/>
                </a:solidFill>
                <a:latin typeface="Lucida Console" panose="020B0609040504020204" pitchFamily="49" charset="0"/>
              </a:rPr>
              <a:t>"}},</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a:t>
            </a:r>
            <a:r>
              <a:rPr lang="en-US" sz="1000" dirty="0" err="1">
                <a:solidFill>
                  <a:srgbClr val="000000"/>
                </a:solidFill>
                <a:latin typeface="Lucida Console" panose="020B0609040504020204" pitchFamily="49" charset="0"/>
              </a:rPr>
              <a:t>UpdateExpression</a:t>
            </a:r>
            <a:r>
              <a:rPr lang="en-US" sz="1000" dirty="0">
                <a:solidFill>
                  <a:srgbClr val="000000"/>
                </a:solidFill>
                <a:latin typeface="Lucida Console" panose="020B0609040504020204" pitchFamily="49" charset="0"/>
              </a:rPr>
              <a:t>" : "</a:t>
            </a:r>
            <a:r>
              <a:rPr lang="en-US" sz="1000" dirty="0">
                <a:solidFill>
                  <a:srgbClr val="000AFF"/>
                </a:solidFill>
                <a:latin typeface="Lucida Console" panose="020B0609040504020204" pitchFamily="49" charset="0"/>
              </a:rPr>
              <a:t>Set health = :</a:t>
            </a:r>
            <a:r>
              <a:rPr lang="en-US" sz="1000" dirty="0" err="1">
                <a:solidFill>
                  <a:srgbClr val="000AFF"/>
                </a:solidFill>
                <a:latin typeface="Lucida Console" panose="020B0609040504020204" pitchFamily="49" charset="0"/>
              </a:rPr>
              <a:t>nhealth</a:t>
            </a:r>
            <a:r>
              <a:rPr lang="en-US" sz="1000" dirty="0">
                <a:solidFill>
                  <a:srgbClr val="000000"/>
                </a:solidFill>
                <a:latin typeface="Lucida Console" panose="020B0609040504020204" pitchFamily="49" charset="0"/>
              </a:rPr>
              <a:t>", </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a:t>
            </a:r>
            <a:r>
              <a:rPr lang="en-US" sz="1000" dirty="0" err="1">
                <a:solidFill>
                  <a:srgbClr val="000000"/>
                </a:solidFill>
                <a:latin typeface="Lucida Console" panose="020B0609040504020204" pitchFamily="49" charset="0"/>
              </a:rPr>
              <a:t>ExpressionAttributeValues</a:t>
            </a:r>
            <a:r>
              <a:rPr lang="en-US" sz="1000" dirty="0">
                <a:solidFill>
                  <a:srgbClr val="000000"/>
                </a:solidFill>
                <a:latin typeface="Lucida Console" panose="020B0609040504020204" pitchFamily="49" charset="0"/>
              </a:rPr>
              <a:t>":{"</a:t>
            </a:r>
            <a:r>
              <a:rPr lang="en-US" sz="1000" dirty="0">
                <a:solidFill>
                  <a:srgbClr val="000AFF"/>
                </a:solidFill>
                <a:latin typeface="Lucida Console" panose="020B0609040504020204" pitchFamily="49" charset="0"/>
              </a:rPr>
              <a:t>:</a:t>
            </a:r>
            <a:r>
              <a:rPr lang="en-US" sz="1000" dirty="0" err="1">
                <a:solidFill>
                  <a:srgbClr val="000AFF"/>
                </a:solidFill>
                <a:latin typeface="Lucida Console" panose="020B0609040504020204" pitchFamily="49" charset="0"/>
              </a:rPr>
              <a:t>nhealth</a:t>
            </a:r>
            <a:r>
              <a:rPr lang="en-US" sz="1000" dirty="0">
                <a:solidFill>
                  <a:srgbClr val="000AFF"/>
                </a:solidFill>
                <a:latin typeface="Lucida Console" panose="020B0609040504020204" pitchFamily="49" charset="0"/>
              </a:rPr>
              <a:t>":{“N”:“100”}</a:t>
            </a:r>
            <a:r>
              <a:rPr lang="en-US" sz="1000" dirty="0">
                <a:solidFill>
                  <a:srgbClr val="000000"/>
                </a:solidFill>
                <a:latin typeface="Lucida Console" panose="020B0609040504020204" pitchFamily="49" charset="0"/>
              </a:rPr>
              <a:t>}</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 </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 </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"Update ": {</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a:t>
            </a:r>
            <a:r>
              <a:rPr lang="en-US" sz="1000" dirty="0" err="1">
                <a:solidFill>
                  <a:srgbClr val="000000"/>
                </a:solidFill>
                <a:latin typeface="Lucida Console" panose="020B0609040504020204" pitchFamily="49" charset="0"/>
              </a:rPr>
              <a:t>TableName</a:t>
            </a:r>
            <a:r>
              <a:rPr lang="en-US" sz="1000" dirty="0">
                <a:solidFill>
                  <a:srgbClr val="000000"/>
                </a:solidFill>
                <a:latin typeface="Lucida Console" panose="020B0609040504020204" pitchFamily="49" charset="0"/>
              </a:rPr>
              <a:t>": "</a:t>
            </a:r>
            <a:r>
              <a:rPr lang="en-US" sz="1000" dirty="0">
                <a:solidFill>
                  <a:srgbClr val="000AFF"/>
                </a:solidFill>
                <a:latin typeface="Lucida Console" panose="020B0609040504020204" pitchFamily="49" charset="0"/>
              </a:rPr>
              <a:t>Gamers</a:t>
            </a:r>
            <a:r>
              <a:rPr lang="en-US" sz="1000" dirty="0">
                <a:solidFill>
                  <a:srgbClr val="000000"/>
                </a:solidFill>
                <a:latin typeface="Lucida Console" panose="020B0609040504020204" pitchFamily="49" charset="0"/>
              </a:rPr>
              <a:t>",</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”Key" :{"</a:t>
            </a:r>
            <a:r>
              <a:rPr lang="en-US" sz="1000" dirty="0" err="1">
                <a:solidFill>
                  <a:srgbClr val="000000"/>
                </a:solidFill>
                <a:latin typeface="Lucida Console" panose="020B0609040504020204" pitchFamily="49" charset="0"/>
              </a:rPr>
              <a:t>GamerTag</a:t>
            </a:r>
            <a:r>
              <a:rPr lang="en-US" sz="1000" dirty="0">
                <a:solidFill>
                  <a:srgbClr val="000000"/>
                </a:solidFill>
                <a:latin typeface="Lucida Console" panose="020B0609040504020204" pitchFamily="49" charset="0"/>
              </a:rPr>
              <a:t>" : {"</a:t>
            </a:r>
            <a:r>
              <a:rPr lang="en-US" sz="1000" dirty="0">
                <a:solidFill>
                  <a:srgbClr val="000AFF"/>
                </a:solidFill>
                <a:latin typeface="Lucida Console" panose="020B0609040504020204" pitchFamily="49" charset="0"/>
              </a:rPr>
              <a:t>S</a:t>
            </a:r>
            <a:r>
              <a:rPr lang="en-US" sz="1000" dirty="0">
                <a:solidFill>
                  <a:srgbClr val="000000"/>
                </a:solidFill>
                <a:latin typeface="Lucida Console" panose="020B0609040504020204" pitchFamily="49" charset="0"/>
              </a:rPr>
              <a:t>": "</a:t>
            </a:r>
            <a:r>
              <a:rPr lang="en-US" sz="1000" dirty="0">
                <a:solidFill>
                  <a:srgbClr val="000AFF"/>
                </a:solidFill>
                <a:latin typeface="Lucida Console" panose="020B0609040504020204" pitchFamily="49" charset="0"/>
              </a:rPr>
              <a:t>Hammer57</a:t>
            </a:r>
            <a:r>
              <a:rPr lang="en-US" sz="1000" dirty="0">
                <a:solidFill>
                  <a:srgbClr val="000000"/>
                </a:solidFill>
                <a:latin typeface="Lucida Console" panose="020B0609040504020204" pitchFamily="49" charset="0"/>
              </a:rPr>
              <a:t>"}, </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"Type" : {"</a:t>
            </a:r>
            <a:r>
              <a:rPr lang="en-US" sz="1000" dirty="0">
                <a:solidFill>
                  <a:srgbClr val="000AFF"/>
                </a:solidFill>
                <a:latin typeface="Lucida Console" panose="020B0609040504020204" pitchFamily="49" charset="0"/>
              </a:rPr>
              <a:t>S</a:t>
            </a:r>
            <a:r>
              <a:rPr lang="en-US" sz="1000" dirty="0">
                <a:solidFill>
                  <a:srgbClr val="000000"/>
                </a:solidFill>
                <a:latin typeface="Lucida Console" panose="020B0609040504020204" pitchFamily="49" charset="0"/>
              </a:rPr>
              <a:t>" : "</a:t>
            </a:r>
            <a:r>
              <a:rPr lang="en-US" sz="1000" dirty="0">
                <a:solidFill>
                  <a:srgbClr val="000AFF"/>
                </a:solidFill>
                <a:latin typeface="Lucida Console" panose="020B0609040504020204" pitchFamily="49" charset="0"/>
              </a:rPr>
              <a:t>Assets</a:t>
            </a:r>
            <a:r>
              <a:rPr lang="en-US" sz="1000" dirty="0">
                <a:solidFill>
                  <a:srgbClr val="000000"/>
                </a:solidFill>
                <a:latin typeface="Lucida Console" panose="020B0609040504020204" pitchFamily="49" charset="0"/>
              </a:rPr>
              <a:t>"} },</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a:t>
            </a:r>
            <a:r>
              <a:rPr lang="en-US" sz="1000" dirty="0" err="1">
                <a:solidFill>
                  <a:srgbClr val="000000"/>
                </a:solidFill>
                <a:latin typeface="Lucida Console" panose="020B0609040504020204" pitchFamily="49" charset="0"/>
              </a:rPr>
              <a:t>ConditionExpression</a:t>
            </a:r>
            <a:r>
              <a:rPr lang="en-US" sz="1000" dirty="0">
                <a:solidFill>
                  <a:srgbClr val="000000"/>
                </a:solidFill>
                <a:latin typeface="Lucida Console" panose="020B0609040504020204" pitchFamily="49" charset="0"/>
              </a:rPr>
              <a:t>" : "</a:t>
            </a:r>
            <a:r>
              <a:rPr lang="en-US" sz="1000" dirty="0">
                <a:solidFill>
                  <a:srgbClr val="000AFF"/>
                </a:solidFill>
                <a:latin typeface="Lucida Console" panose="020B0609040504020204" pitchFamily="49" charset="0"/>
              </a:rPr>
              <a:t>coins &gt; :cost</a:t>
            </a:r>
            <a:r>
              <a:rPr lang="en-US" sz="1000" dirty="0">
                <a:solidFill>
                  <a:srgbClr val="000000"/>
                </a:solidFill>
                <a:latin typeface="Lucida Console" panose="020B0609040504020204" pitchFamily="49" charset="0"/>
              </a:rPr>
              <a:t>",</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a:t>
            </a:r>
            <a:r>
              <a:rPr lang="en-US" sz="1000" dirty="0" err="1">
                <a:solidFill>
                  <a:srgbClr val="000000"/>
                </a:solidFill>
                <a:latin typeface="Lucida Console" panose="020B0609040504020204" pitchFamily="49" charset="0"/>
              </a:rPr>
              <a:t>UpdateExpression</a:t>
            </a:r>
            <a:r>
              <a:rPr lang="en-US" sz="1000" dirty="0">
                <a:solidFill>
                  <a:srgbClr val="000000"/>
                </a:solidFill>
                <a:latin typeface="Lucida Console" panose="020B0609040504020204" pitchFamily="49" charset="0"/>
              </a:rPr>
              <a:t>" : "</a:t>
            </a:r>
            <a:r>
              <a:rPr lang="en-US" sz="1000" dirty="0">
                <a:solidFill>
                  <a:srgbClr val="000AFF"/>
                </a:solidFill>
                <a:latin typeface="Lucida Console" panose="020B0609040504020204" pitchFamily="49" charset="0"/>
              </a:rPr>
              <a:t>Set coins = coins - :cost</a:t>
            </a:r>
            <a:r>
              <a:rPr lang="en-US" sz="1000" dirty="0">
                <a:solidFill>
                  <a:srgbClr val="000000"/>
                </a:solidFill>
                <a:latin typeface="Lucida Console" panose="020B0609040504020204" pitchFamily="49" charset="0"/>
              </a:rPr>
              <a:t>", </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a:t>
            </a:r>
            <a:r>
              <a:rPr lang="en-US" sz="1000" dirty="0" err="1">
                <a:solidFill>
                  <a:srgbClr val="000000"/>
                </a:solidFill>
                <a:latin typeface="Lucida Console" panose="020B0609040504020204" pitchFamily="49" charset="0"/>
              </a:rPr>
              <a:t>ExpressionAttributeValues</a:t>
            </a:r>
            <a:r>
              <a:rPr lang="en-US" sz="1000" dirty="0">
                <a:solidFill>
                  <a:srgbClr val="000000"/>
                </a:solidFill>
                <a:latin typeface="Lucida Console" panose="020B0609040504020204" pitchFamily="49" charset="0"/>
              </a:rPr>
              <a:t>" :{":</a:t>
            </a:r>
            <a:r>
              <a:rPr lang="en-US" sz="1000" dirty="0">
                <a:solidFill>
                  <a:srgbClr val="000AFF"/>
                </a:solidFill>
                <a:latin typeface="Lucida Console" panose="020B0609040504020204" pitchFamily="49" charset="0"/>
              </a:rPr>
              <a:t>cost":{“N”:“400”}</a:t>
            </a:r>
            <a:r>
              <a:rPr lang="en-US" sz="1000" dirty="0">
                <a:solidFill>
                  <a:srgbClr val="000000"/>
                </a:solidFill>
                <a:latin typeface="Lucida Console" panose="020B0609040504020204" pitchFamily="49" charset="0"/>
              </a:rPr>
              <a:t>}</a:t>
            </a:r>
            <a:br>
              <a:rPr lang="en-US" sz="1000" dirty="0">
                <a:solidFill>
                  <a:srgbClr val="000000"/>
                </a:solidFill>
                <a:latin typeface="Lucida Console" panose="020B0609040504020204" pitchFamily="49" charset="0"/>
              </a:rPr>
            </a:br>
            <a:r>
              <a:rPr lang="en-US" sz="1000" dirty="0">
                <a:solidFill>
                  <a:srgbClr val="000000"/>
                </a:solidFill>
                <a:latin typeface="Lucida Console" panose="020B0609040504020204" pitchFamily="49" charset="0"/>
              </a:rPr>
              <a:t>   }</a:t>
            </a:r>
          </a:p>
          <a:p>
            <a:pPr defTabSz="685730">
              <a:defRPr/>
            </a:pPr>
            <a:r>
              <a:rPr lang="en-US" sz="1000" dirty="0">
                <a:solidFill>
                  <a:srgbClr val="000000"/>
                </a:solidFill>
                <a:latin typeface="Lucida Console" panose="020B0609040504020204" pitchFamily="49" charset="0"/>
              </a:rPr>
              <a:t> }]</a:t>
            </a:r>
          </a:p>
          <a:p>
            <a:pPr defTabSz="685730">
              <a:defRPr/>
            </a:pPr>
            <a:r>
              <a:rPr lang="en-US" sz="1000" dirty="0">
                <a:solidFill>
                  <a:srgbClr val="000000"/>
                </a:solidFill>
                <a:latin typeface="Lucida Console" panose="020B0609040504020204" pitchFamily="49" charset="0"/>
              </a:rPr>
              <a:t>}</a:t>
            </a:r>
          </a:p>
        </p:txBody>
      </p:sp>
      <p:cxnSp>
        <p:nvCxnSpPr>
          <p:cNvPr id="14" name="Straight Arrow Connector 13">
            <a:extLst>
              <a:ext uri="{FF2B5EF4-FFF2-40B4-BE49-F238E27FC236}">
                <a16:creationId xmlns:a16="http://schemas.microsoft.com/office/drawing/2014/main" id="{1423F615-F950-8E42-BED8-CAD8BFBB43BE}"/>
              </a:ext>
            </a:extLst>
          </p:cNvPr>
          <p:cNvCxnSpPr>
            <a:cxnSpLocks/>
          </p:cNvCxnSpPr>
          <p:nvPr/>
        </p:nvCxnSpPr>
        <p:spPr>
          <a:xfrm>
            <a:off x="4572000" y="2361537"/>
            <a:ext cx="2727297" cy="92199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3719648-820B-7D45-AB66-270219AB1E47}"/>
              </a:ext>
            </a:extLst>
          </p:cNvPr>
          <p:cNvSpPr txBox="1"/>
          <p:nvPr/>
        </p:nvSpPr>
        <p:spPr bwMode="auto">
          <a:xfrm>
            <a:off x="491226" y="2171712"/>
            <a:ext cx="4080773" cy="400037"/>
          </a:xfrm>
          <a:prstGeom prst="rect">
            <a:avLst/>
          </a:prstGeom>
          <a:noFill/>
          <a:ln w="25400" cmpd="sng">
            <a:solidFill>
              <a:schemeClr val="accent2"/>
            </a:solidFill>
          </a:ln>
        </p:spPr>
        <p:style>
          <a:lnRef idx="2">
            <a:schemeClr val="accent1"/>
          </a:lnRef>
          <a:fillRef idx="1">
            <a:schemeClr val="lt1"/>
          </a:fillRef>
          <a:effectRef idx="0">
            <a:schemeClr val="accent1"/>
          </a:effectRef>
          <a:fontRef idx="minor">
            <a:schemeClr val="dk1"/>
          </a:fontRef>
        </p:style>
        <p:txBody>
          <a:bodyPr wrap="square">
            <a:noAutofit/>
          </a:bodyPr>
          <a:lstStyle/>
          <a:p>
            <a:pPr eaLnBrk="1" fontAlgn="auto" hangingPunct="1">
              <a:spcBef>
                <a:spcPts val="0"/>
              </a:spcBef>
              <a:spcAft>
                <a:spcPts val="0"/>
              </a:spcAft>
              <a:defRPr/>
            </a:pPr>
            <a:endParaRPr lang="en-US"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8" name="Straight Arrow Connector 17">
            <a:extLst>
              <a:ext uri="{FF2B5EF4-FFF2-40B4-BE49-F238E27FC236}">
                <a16:creationId xmlns:a16="http://schemas.microsoft.com/office/drawing/2014/main" id="{8D56246B-39F9-8A43-9D59-7F639907543B}"/>
              </a:ext>
            </a:extLst>
          </p:cNvPr>
          <p:cNvCxnSpPr>
            <a:cxnSpLocks/>
          </p:cNvCxnSpPr>
          <p:nvPr/>
        </p:nvCxnSpPr>
        <p:spPr>
          <a:xfrm flipV="1">
            <a:off x="4720397" y="2649897"/>
            <a:ext cx="2578900" cy="934869"/>
          </a:xfrm>
          <a:prstGeom prst="straightConnector1">
            <a:avLst/>
          </a:prstGeom>
          <a:ln>
            <a:solidFill>
              <a:srgbClr val="7030A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B634CD9-E151-8042-B5AE-07D478E09C18}"/>
              </a:ext>
            </a:extLst>
          </p:cNvPr>
          <p:cNvSpPr txBox="1"/>
          <p:nvPr/>
        </p:nvSpPr>
        <p:spPr bwMode="auto">
          <a:xfrm>
            <a:off x="639623" y="3394940"/>
            <a:ext cx="4080773" cy="500193"/>
          </a:xfrm>
          <a:prstGeom prst="rect">
            <a:avLst/>
          </a:prstGeom>
          <a:noFill/>
          <a:ln w="25400" cmpd="sng">
            <a:solidFill>
              <a:srgbClr val="7030A0"/>
            </a:solidFill>
          </a:ln>
        </p:spPr>
        <p:style>
          <a:lnRef idx="2">
            <a:schemeClr val="accent1"/>
          </a:lnRef>
          <a:fillRef idx="1">
            <a:schemeClr val="lt1"/>
          </a:fillRef>
          <a:effectRef idx="0">
            <a:schemeClr val="accent1"/>
          </a:effectRef>
          <a:fontRef idx="minor">
            <a:schemeClr val="dk1"/>
          </a:fontRef>
        </p:style>
        <p:txBody>
          <a:bodyPr wrap="square">
            <a:noAutofit/>
          </a:bodyPr>
          <a:lstStyle/>
          <a:p>
            <a:pPr eaLnBrk="1" fontAlgn="auto" hangingPunct="1">
              <a:spcBef>
                <a:spcPts val="0"/>
              </a:spcBef>
              <a:spcAft>
                <a:spcPts val="0"/>
              </a:spcAft>
              <a:defRPr/>
            </a:pPr>
            <a:endParaRPr lang="en-US" sz="1600"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405976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2"/>
          <p:cNvSpPr>
            <a:spLocks noGrp="1"/>
          </p:cNvSpPr>
          <p:nvPr>
            <p:ph type="title"/>
          </p:nvPr>
        </p:nvSpPr>
        <p:spPr/>
        <p:txBody>
          <a:bodyPr/>
          <a:lstStyle/>
          <a:p>
            <a:pPr eaLnBrk="1" hangingPunct="1"/>
            <a:r>
              <a:rPr lang="en-US" altLang="en-US" dirty="0">
                <a:latin typeface="Arial" panose="020B0604020202020204" pitchFamily="34" charset="0"/>
                <a:cs typeface="Arial" panose="020B0604020202020204" pitchFamily="34" charset="0"/>
              </a:rPr>
              <a:t>Hierarchical data example</a:t>
            </a:r>
          </a:p>
        </p:txBody>
      </p:sp>
      <p:sp>
        <p:nvSpPr>
          <p:cNvPr id="50179" name="Text Placeholder 3"/>
          <p:cNvSpPr>
            <a:spLocks noGrp="1"/>
          </p:cNvSpPr>
          <p:nvPr>
            <p:ph type="body" sz="quarter" idx="4294967295"/>
          </p:nvPr>
        </p:nvSpPr>
        <p:spPr>
          <a:xfrm>
            <a:off x="396393" y="2679135"/>
            <a:ext cx="5504873" cy="914400"/>
          </a:xfrm>
        </p:spPr>
        <p:txBody>
          <a:bodyPr>
            <a:normAutofit/>
          </a:bodyPr>
          <a:lstStyle/>
          <a:p>
            <a:pPr eaLnBrk="1" hangingPunct="1"/>
            <a:r>
              <a:rPr lang="en-US" altLang="en-US" dirty="0">
                <a:latin typeface="Arial" panose="020B0604020202020204" pitchFamily="34" charset="0"/>
                <a:cs typeface="Arial" panose="020B0604020202020204" pitchFamily="34" charset="0"/>
              </a:rPr>
              <a:t>Composite key modeling</a:t>
            </a:r>
          </a:p>
        </p:txBody>
      </p:sp>
    </p:spTree>
    <p:extLst>
      <p:ext uri="{BB962C8B-B14F-4D97-AF65-F5344CB8AC3E}">
        <p14:creationId xmlns:p14="http://schemas.microsoft.com/office/powerpoint/2010/main" val="40171606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336550" y="114300"/>
            <a:ext cx="8205788" cy="546100"/>
          </a:xfrm>
        </p:spPr>
        <p:txBody>
          <a:bodyPr/>
          <a:lstStyle/>
          <a:p>
            <a:pPr eaLnBrk="1" hangingPunct="1"/>
            <a:r>
              <a:rPr lang="en-US" dirty="0">
                <a:latin typeface="Arial" charset="0"/>
                <a:ea typeface="MS PGothic" charset="0"/>
              </a:rPr>
              <a:t>Hierarchical data structures as items</a:t>
            </a:r>
          </a:p>
        </p:txBody>
      </p:sp>
      <p:sp>
        <p:nvSpPr>
          <p:cNvPr id="57346" name="TextBox 9"/>
          <p:cNvSpPr txBox="1">
            <a:spLocks noChangeArrowheads="1"/>
          </p:cNvSpPr>
          <p:nvPr/>
        </p:nvSpPr>
        <p:spPr bwMode="auto">
          <a:xfrm>
            <a:off x="3590700" y="660400"/>
            <a:ext cx="5198859"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85750" indent="-285750" eaLnBrk="1" hangingPunct="1">
              <a:buFont typeface="Arial"/>
              <a:buChar char="•"/>
            </a:pPr>
            <a:r>
              <a:rPr lang="en-US" sz="1800" dirty="0">
                <a:solidFill>
                  <a:schemeClr val="bg1"/>
                </a:solidFill>
                <a:ea typeface="MS PGothic" charset="0"/>
              </a:rPr>
              <a:t>Use composite sort key to define a hierarchy</a:t>
            </a:r>
          </a:p>
          <a:p>
            <a:pPr marL="285750" indent="-285750" eaLnBrk="1" hangingPunct="1">
              <a:buFont typeface="Arial"/>
              <a:buChar char="•"/>
            </a:pPr>
            <a:r>
              <a:rPr lang="en-US" sz="1800" dirty="0">
                <a:solidFill>
                  <a:schemeClr val="bg1"/>
                </a:solidFill>
                <a:ea typeface="MS PGothic" charset="0"/>
              </a:rPr>
              <a:t>Highly selective queries with sort conditions</a:t>
            </a:r>
          </a:p>
          <a:p>
            <a:pPr marL="285750" indent="-285750" eaLnBrk="1" hangingPunct="1">
              <a:buFont typeface="Arial"/>
              <a:buChar char="•"/>
            </a:pPr>
            <a:r>
              <a:rPr lang="en-US" sz="1800" dirty="0">
                <a:solidFill>
                  <a:schemeClr val="bg1"/>
                </a:solidFill>
                <a:ea typeface="MS PGothic" charset="0"/>
              </a:rPr>
              <a:t>Reduce query complexity</a:t>
            </a:r>
          </a:p>
        </p:txBody>
      </p:sp>
      <p:pic>
        <p:nvPicPr>
          <p:cNvPr id="3" name="Picture 2"/>
          <p:cNvPicPr>
            <a:picLocks noChangeAspect="1"/>
          </p:cNvPicPr>
          <p:nvPr/>
        </p:nvPicPr>
        <p:blipFill>
          <a:blip r:embed="rId3"/>
          <a:stretch>
            <a:fillRect/>
          </a:stretch>
        </p:blipFill>
        <p:spPr>
          <a:xfrm>
            <a:off x="480003" y="813311"/>
            <a:ext cx="2677183" cy="3817464"/>
          </a:xfrm>
          <a:prstGeom prst="rect">
            <a:avLst/>
          </a:prstGeom>
        </p:spPr>
      </p:pic>
      <p:pic>
        <p:nvPicPr>
          <p:cNvPr id="5" name="Picture 4">
            <a:extLst>
              <a:ext uri="{FF2B5EF4-FFF2-40B4-BE49-F238E27FC236}">
                <a16:creationId xmlns:a16="http://schemas.microsoft.com/office/drawing/2014/main" id="{8F2DEE1E-E062-A541-B319-66A2D93EE53A}"/>
              </a:ext>
            </a:extLst>
          </p:cNvPr>
          <p:cNvPicPr>
            <a:picLocks noChangeAspect="1"/>
          </p:cNvPicPr>
          <p:nvPr/>
        </p:nvPicPr>
        <p:blipFill>
          <a:blip r:embed="rId4"/>
          <a:stretch>
            <a:fillRect/>
          </a:stretch>
        </p:blipFill>
        <p:spPr>
          <a:xfrm>
            <a:off x="3716260" y="1645905"/>
            <a:ext cx="4947737" cy="2910165"/>
          </a:xfrm>
          <a:prstGeom prst="rect">
            <a:avLst/>
          </a:prstGeom>
        </p:spPr>
      </p:pic>
    </p:spTree>
    <p:extLst>
      <p:ext uri="{BB962C8B-B14F-4D97-AF65-F5344CB8AC3E}">
        <p14:creationId xmlns:p14="http://schemas.microsoft.com/office/powerpoint/2010/main" val="2539735891"/>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335582" y="98465"/>
            <a:ext cx="8205788" cy="546100"/>
          </a:xfrm>
        </p:spPr>
        <p:txBody>
          <a:bodyPr/>
          <a:lstStyle/>
          <a:p>
            <a:pPr eaLnBrk="1" hangingPunct="1"/>
            <a:r>
              <a:rPr lang="en-US" dirty="0">
                <a:latin typeface="Arial" charset="0"/>
              </a:rPr>
              <a:t>Recap – what did we cover?</a:t>
            </a:r>
          </a:p>
        </p:txBody>
      </p:sp>
      <p:sp>
        <p:nvSpPr>
          <p:cNvPr id="4" name="Content Placeholder 1"/>
          <p:cNvSpPr>
            <a:spLocks noGrp="1"/>
          </p:cNvSpPr>
          <p:nvPr>
            <p:ph idx="1"/>
          </p:nvPr>
        </p:nvSpPr>
        <p:spPr>
          <a:xfrm>
            <a:off x="336066" y="644565"/>
            <a:ext cx="8205304" cy="4059782"/>
          </a:xfrm>
        </p:spPr>
        <p:txBody>
          <a:bodyPr/>
          <a:lstStyle/>
          <a:p>
            <a:pPr marL="342900" indent="-342900">
              <a:buFont typeface="Arial"/>
              <a:buChar char="•"/>
            </a:pPr>
            <a:r>
              <a:rPr lang="en-US" dirty="0"/>
              <a:t>Tenets of NoSQL Data Modeling</a:t>
            </a:r>
          </a:p>
          <a:p>
            <a:pPr marL="1085850" lvl="1" indent="-342900"/>
            <a:r>
              <a:rPr lang="en-US" dirty="0"/>
              <a:t>Work backwards from workload dimensions.</a:t>
            </a:r>
          </a:p>
          <a:p>
            <a:pPr marL="342900" indent="-342900">
              <a:buFont typeface="Arial"/>
              <a:buChar char="•"/>
            </a:pPr>
            <a:r>
              <a:rPr lang="en-US" dirty="0"/>
              <a:t>Design Patterns</a:t>
            </a:r>
          </a:p>
          <a:p>
            <a:pPr marL="1085850" lvl="1" indent="-342900"/>
            <a:r>
              <a:rPr lang="en-US" altLang="en-US" dirty="0">
                <a:latin typeface="Arial" panose="020B0604020202020204" pitchFamily="34" charset="0"/>
                <a:cs typeface="Arial" panose="020B0604020202020204" pitchFamily="34" charset="0"/>
              </a:rPr>
              <a:t>Key Conditions &amp; Filter Expressions</a:t>
            </a:r>
          </a:p>
          <a:p>
            <a:pPr marL="1085850" lvl="1" indent="-342900"/>
            <a:r>
              <a:rPr lang="en-US" altLang="en-US" dirty="0">
                <a:latin typeface="Arial" panose="020B0604020202020204" pitchFamily="34" charset="0"/>
                <a:cs typeface="Arial" panose="020B0604020202020204" pitchFamily="34" charset="0"/>
              </a:rPr>
              <a:t>Artificial </a:t>
            </a:r>
            <a:r>
              <a:rPr lang="en-US" altLang="en-US" dirty="0" err="1">
                <a:latin typeface="Arial" panose="020B0604020202020204" pitchFamily="34" charset="0"/>
                <a:cs typeface="Arial" panose="020B0604020202020204" pitchFamily="34" charset="0"/>
              </a:rPr>
              <a:t>Sharding</a:t>
            </a:r>
            <a:r>
              <a:rPr lang="en-US" altLang="en-US" dirty="0">
                <a:latin typeface="Arial" panose="020B0604020202020204" pitchFamily="34" charset="0"/>
                <a:cs typeface="Arial" panose="020B0604020202020204" pitchFamily="34" charset="0"/>
              </a:rPr>
              <a:t> &amp; Key Space Segmentation </a:t>
            </a:r>
          </a:p>
          <a:p>
            <a:pPr marL="1085850" lvl="1" indent="-342900"/>
            <a:r>
              <a:rPr lang="en-US" altLang="en-US" dirty="0">
                <a:latin typeface="Arial" panose="020B0604020202020204" pitchFamily="34" charset="0"/>
                <a:cs typeface="Arial" panose="020B0604020202020204" pitchFamily="34" charset="0"/>
              </a:rPr>
              <a:t>Vertical Partitions &amp; GSI Overloading</a:t>
            </a:r>
          </a:p>
          <a:p>
            <a:pPr marL="1085850" lvl="1" indent="-342900"/>
            <a:r>
              <a:rPr lang="en-US" altLang="en-US" dirty="0">
                <a:latin typeface="Arial" panose="020B0604020202020204" pitchFamily="34" charset="0"/>
                <a:cs typeface="Arial" panose="020B0604020202020204" pitchFamily="34" charset="0"/>
              </a:rPr>
              <a:t>Distributed Concurrency and Transactions </a:t>
            </a:r>
          </a:p>
          <a:p>
            <a:pPr marL="1085850" lvl="1" indent="-342900"/>
            <a:r>
              <a:rPr lang="en-US" altLang="en-US" dirty="0">
                <a:latin typeface="Arial" panose="020B0604020202020204" pitchFamily="34" charset="0"/>
                <a:cs typeface="Arial" panose="020B0604020202020204" pitchFamily="34" charset="0"/>
              </a:rPr>
              <a:t>Aggregate Queries and Analytics</a:t>
            </a:r>
          </a:p>
          <a:p>
            <a:pPr marL="1085850" lvl="1" indent="-342900"/>
            <a:r>
              <a:rPr lang="en-US" dirty="0">
                <a:latin typeface="Arial" panose="020B0604020202020204" pitchFamily="34" charset="0"/>
                <a:cs typeface="Arial" panose="020B0604020202020204" pitchFamily="34" charset="0"/>
              </a:rPr>
              <a:t>Complex Relationship Modeling</a:t>
            </a:r>
          </a:p>
          <a:p>
            <a:pPr marL="1085850" lvl="1" indent="-342900"/>
            <a:r>
              <a:rPr lang="en-US" dirty="0"/>
              <a:t>DynamoDB in the AWS Ecosystem</a:t>
            </a:r>
          </a:p>
        </p:txBody>
      </p:sp>
    </p:spTree>
    <p:extLst>
      <p:ext uri="{BB962C8B-B14F-4D97-AF65-F5344CB8AC3E}">
        <p14:creationId xmlns:p14="http://schemas.microsoft.com/office/powerpoint/2010/main" val="1558438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42E4-3A63-5246-B222-253DEC6D34F6}"/>
              </a:ext>
            </a:extLst>
          </p:cNvPr>
          <p:cNvSpPr>
            <a:spLocks noGrp="1"/>
          </p:cNvSpPr>
          <p:nvPr>
            <p:ph type="title"/>
          </p:nvPr>
        </p:nvSpPr>
        <p:spPr/>
        <p:txBody>
          <a:bodyPr/>
          <a:lstStyle/>
          <a:p>
            <a:r>
              <a:rPr lang="en-US" dirty="0"/>
              <a:t>Thank you!</a:t>
            </a:r>
          </a:p>
        </p:txBody>
      </p:sp>
      <p:sp>
        <p:nvSpPr>
          <p:cNvPr id="3" name="TextBox 2">
            <a:extLst>
              <a:ext uri="{FF2B5EF4-FFF2-40B4-BE49-F238E27FC236}">
                <a16:creationId xmlns:a16="http://schemas.microsoft.com/office/drawing/2014/main" id="{0F54CF2C-1B72-CD4E-86AC-706CC716D945}"/>
              </a:ext>
            </a:extLst>
          </p:cNvPr>
          <p:cNvSpPr txBox="1"/>
          <p:nvPr/>
        </p:nvSpPr>
        <p:spPr>
          <a:xfrm>
            <a:off x="490702" y="2856916"/>
            <a:ext cx="2419252" cy="646331"/>
          </a:xfrm>
          <a:prstGeom prst="rect">
            <a:avLst/>
          </a:prstGeom>
          <a:noFill/>
        </p:spPr>
        <p:txBody>
          <a:bodyPr wrap="none" rtlCol="0">
            <a:spAutoFit/>
          </a:bodyPr>
          <a:lstStyle/>
          <a:p>
            <a:r>
              <a:rPr lang="en-US" dirty="0">
                <a:solidFill>
                  <a:schemeClr val="bg2">
                    <a:lumMod val="90000"/>
                  </a:schemeClr>
                </a:solidFill>
              </a:rPr>
              <a:t>  </a:t>
            </a:r>
          </a:p>
          <a:p>
            <a:r>
              <a:rPr lang="en-US" dirty="0">
                <a:solidFill>
                  <a:schemeClr val="bg2">
                    <a:lumMod val="90000"/>
                  </a:schemeClr>
                </a:solidFill>
                <a:hlinkClick r:id="rId3"/>
              </a:rPr>
              <a:t>userID@amazon.com</a:t>
            </a:r>
            <a:endParaRPr lang="en-US" dirty="0">
              <a:solidFill>
                <a:schemeClr val="bg2">
                  <a:lumMod val="90000"/>
                </a:schemeClr>
              </a:solidFill>
            </a:endParaRPr>
          </a:p>
        </p:txBody>
      </p:sp>
    </p:spTree>
    <p:extLst>
      <p:ext uri="{BB962C8B-B14F-4D97-AF65-F5344CB8AC3E}">
        <p14:creationId xmlns:p14="http://schemas.microsoft.com/office/powerpoint/2010/main" val="1006993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B4E2F01-3C78-BB42-9140-42A61A183538}"/>
              </a:ext>
            </a:extLst>
          </p:cNvPr>
          <p:cNvSpPr txBox="1">
            <a:spLocks/>
          </p:cNvSpPr>
          <p:nvPr/>
        </p:nvSpPr>
        <p:spPr>
          <a:xfrm>
            <a:off x="208092" y="105643"/>
            <a:ext cx="4928365" cy="553120"/>
          </a:xfrm>
          <a:prstGeom prst="rect">
            <a:avLst/>
          </a:prstGeom>
        </p:spPr>
        <p:txBody>
          <a:bodyPr vert="horz" lIns="0" tIns="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75" normalizeH="0" baseline="0" noProof="0" dirty="0">
                <a:ln w="3175">
                  <a:noFill/>
                </a:ln>
                <a:solidFill>
                  <a:srgbClr val="FFFFFF"/>
                </a:solidFill>
                <a:effectLst/>
                <a:uLnTx/>
                <a:uFillTx/>
                <a:latin typeface="Arial" charset="0"/>
                <a:ea typeface="MS PGothic" charset="0"/>
                <a:cs typeface="Amazon Ember Light" panose="020B0403020204020204" pitchFamily="34" charset="0"/>
              </a:rPr>
              <a:t>A word on queries…</a:t>
            </a:r>
          </a:p>
        </p:txBody>
      </p:sp>
      <p:grpSp>
        <p:nvGrpSpPr>
          <p:cNvPr id="45" name="Group 44">
            <a:extLst>
              <a:ext uri="{FF2B5EF4-FFF2-40B4-BE49-F238E27FC236}">
                <a16:creationId xmlns:a16="http://schemas.microsoft.com/office/drawing/2014/main" id="{E5626D28-AD54-8943-A6FF-6F5B073D2F47}"/>
              </a:ext>
            </a:extLst>
          </p:cNvPr>
          <p:cNvGrpSpPr/>
          <p:nvPr/>
        </p:nvGrpSpPr>
        <p:grpSpPr>
          <a:xfrm>
            <a:off x="158313" y="691662"/>
            <a:ext cx="4367793" cy="3796775"/>
            <a:chOff x="199133" y="691662"/>
            <a:chExt cx="4367793" cy="3796775"/>
          </a:xfrm>
        </p:grpSpPr>
        <p:pic>
          <p:nvPicPr>
            <p:cNvPr id="23" name="Picture 22">
              <a:extLst>
                <a:ext uri="{FF2B5EF4-FFF2-40B4-BE49-F238E27FC236}">
                  <a16:creationId xmlns:a16="http://schemas.microsoft.com/office/drawing/2014/main" id="{46D32BDB-5B16-3A4E-9AF4-B6BF8EFD03F7}"/>
                </a:ext>
              </a:extLst>
            </p:cNvPr>
            <p:cNvPicPr>
              <a:picLocks noChangeAspect="1"/>
            </p:cNvPicPr>
            <p:nvPr/>
          </p:nvPicPr>
          <p:blipFill rotWithShape="1">
            <a:blip r:embed="rId3"/>
            <a:srcRect r="3163"/>
            <a:stretch/>
          </p:blipFill>
          <p:spPr>
            <a:xfrm>
              <a:off x="199133" y="691662"/>
              <a:ext cx="4367793" cy="3796775"/>
            </a:xfrm>
            <a:prstGeom prst="rect">
              <a:avLst/>
            </a:prstGeom>
          </p:spPr>
        </p:pic>
        <p:cxnSp>
          <p:nvCxnSpPr>
            <p:cNvPr id="26" name="Straight Arrow Connector 25">
              <a:extLst>
                <a:ext uri="{FF2B5EF4-FFF2-40B4-BE49-F238E27FC236}">
                  <a16:creationId xmlns:a16="http://schemas.microsoft.com/office/drawing/2014/main" id="{6A383784-6D45-0D46-AC3C-F1FFE8FC5D3C}"/>
                </a:ext>
              </a:extLst>
            </p:cNvPr>
            <p:cNvCxnSpPr>
              <a:cxnSpLocks/>
            </p:cNvCxnSpPr>
            <p:nvPr/>
          </p:nvCxnSpPr>
          <p:spPr>
            <a:xfrm flipH="1">
              <a:off x="2252176" y="1095153"/>
              <a:ext cx="1084737" cy="705655"/>
            </a:xfrm>
            <a:prstGeom prst="straightConnector1">
              <a:avLst/>
            </a:prstGeom>
            <a:ln w="34925">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BEC0CAB8-169D-2A42-8B72-D088FE5D797B}"/>
                </a:ext>
              </a:extLst>
            </p:cNvPr>
            <p:cNvSpPr/>
            <p:nvPr/>
          </p:nvSpPr>
          <p:spPr>
            <a:xfrm>
              <a:off x="1371600" y="2274448"/>
              <a:ext cx="635214" cy="218885"/>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77193F9-2FEF-2B43-8DC6-B34E4D7E71EC}"/>
                </a:ext>
              </a:extLst>
            </p:cNvPr>
            <p:cNvSpPr/>
            <p:nvPr/>
          </p:nvSpPr>
          <p:spPr>
            <a:xfrm>
              <a:off x="680486" y="2493334"/>
              <a:ext cx="1464836" cy="191250"/>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966F7E3-AC0F-7D46-9EEB-B3C792DD1732}"/>
                </a:ext>
              </a:extLst>
            </p:cNvPr>
            <p:cNvSpPr/>
            <p:nvPr/>
          </p:nvSpPr>
          <p:spPr>
            <a:xfrm>
              <a:off x="680486" y="2086880"/>
              <a:ext cx="1940250" cy="187567"/>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3685952-A96A-FE4B-809D-C4F9BBA713CA}"/>
                </a:ext>
              </a:extLst>
            </p:cNvPr>
            <p:cNvSpPr/>
            <p:nvPr/>
          </p:nvSpPr>
          <p:spPr>
            <a:xfrm>
              <a:off x="680485" y="1904340"/>
              <a:ext cx="1464836" cy="187566"/>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Content Placeholder 2">
            <a:extLst>
              <a:ext uri="{FF2B5EF4-FFF2-40B4-BE49-F238E27FC236}">
                <a16:creationId xmlns:a16="http://schemas.microsoft.com/office/drawing/2014/main" id="{72CC1284-8D3B-9F42-A2C4-A3554D37F199}"/>
              </a:ext>
            </a:extLst>
          </p:cNvPr>
          <p:cNvSpPr txBox="1">
            <a:spLocks/>
          </p:cNvSpPr>
          <p:nvPr/>
        </p:nvSpPr>
        <p:spPr>
          <a:xfrm>
            <a:off x="4572000" y="1540656"/>
            <a:ext cx="4510454" cy="3139321"/>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4572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Queries r</a:t>
            </a:r>
            <a:r>
              <a:rPr kumimoji="0" lang="en-US" sz="1800" b="0" i="0" u="none" strike="noStrike" kern="1200" cap="none" spc="-2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eturn</a:t>
            </a:r>
            <a:r>
              <a:rPr kumimoji="0" lang="en-US" sz="18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all items as a single response. </a:t>
            </a:r>
            <a:r>
              <a:rPr kumimoji="0" lang="en-US" sz="1800" b="0" i="1"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Supports pagination.</a:t>
            </a:r>
            <a:endParaRPr kumimoji="0" lang="en-US" sz="18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285750" marR="0" lvl="0" indent="-285750" algn="l" defTabSz="4572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1800" spc="-20" noProof="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Query require equals on partition key.</a:t>
            </a:r>
            <a:endParaRPr kumimoji="0" lang="en-US" sz="18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285750" marR="0" lvl="0" indent="-285750" algn="l" defTabSz="4572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Single </a:t>
            </a:r>
            <a:r>
              <a:rPr lang="en-US" sz="1800" u="sng"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key</a:t>
            </a: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condition expression. </a:t>
            </a:r>
            <a:b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800" i="1" spc="-2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begins_with</a:t>
            </a:r>
            <a:r>
              <a:rPr lang="en-US" sz="1800" i="1"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between, =, &lt;, &gt;, &lt;=, and &gt;=</a:t>
            </a:r>
          </a:p>
          <a:p>
            <a:pPr marL="285750" marR="0" lvl="0" indent="-285750" algn="l" defTabSz="4572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Filter Expression on attribute</a:t>
            </a:r>
            <a:r>
              <a:rPr kumimoji="0" lang="en-US" sz="1800" b="0" i="0" u="none" strike="noStrike" kern="1200" cap="none" spc="-2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values</a:t>
            </a:r>
            <a:r>
              <a:rPr kumimoji="0" lang="en-US" sz="1800" b="0" i="0"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800" b="0" i="1" u="none" strike="noStrike" kern="1200" cap="none" spc="-2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Supports nested</a:t>
            </a:r>
            <a:r>
              <a:rPr kumimoji="0" lang="en-US" sz="1800" b="0" i="1" u="none" strike="noStrike" kern="1200" cap="none" spc="-2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values.</a:t>
            </a:r>
          </a:p>
          <a:p>
            <a:pPr marL="285750" marR="0" lvl="0" indent="-285750" algn="l" defTabSz="4572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18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REST API syntax – not SQL.</a:t>
            </a:r>
          </a:p>
        </p:txBody>
      </p:sp>
      <p:sp>
        <p:nvSpPr>
          <p:cNvPr id="46" name="Rectangle 45">
            <a:extLst>
              <a:ext uri="{FF2B5EF4-FFF2-40B4-BE49-F238E27FC236}">
                <a16:creationId xmlns:a16="http://schemas.microsoft.com/office/drawing/2014/main" id="{18C0A7F2-7DFF-4340-B939-92E69D95D763}"/>
              </a:ext>
            </a:extLst>
          </p:cNvPr>
          <p:cNvSpPr/>
          <p:nvPr/>
        </p:nvSpPr>
        <p:spPr>
          <a:xfrm>
            <a:off x="3750635" y="238374"/>
            <a:ext cx="4606121" cy="1169551"/>
          </a:xfrm>
          <a:prstGeom prst="rect">
            <a:avLst/>
          </a:prstGeom>
          <a:solidFill>
            <a:schemeClr val="tx2">
              <a:lumMod val="75000"/>
            </a:schemeClr>
          </a:solidFill>
        </p:spPr>
        <p:txBody>
          <a:bodyPr wrap="square">
            <a:spAutoFit/>
          </a:bodyPr>
          <a:lstStyle/>
          <a:p>
            <a:pPr lvl="0">
              <a:spcAft>
                <a:spcPts val="1800"/>
              </a:spcAft>
              <a:defRPr/>
            </a:pPr>
            <a:r>
              <a:rPr lang="en-US" sz="1400" i="1" spc="-20" dirty="0">
                <a:solidFill>
                  <a:srgbClr val="FFFFFF"/>
                </a:solidFill>
                <a:ea typeface="Amazon Ember Light" panose="020B0403020204020204" pitchFamily="34" charset="0"/>
                <a:cs typeface="Amazon Ember Light" panose="020B0403020204020204" pitchFamily="34" charset="0"/>
              </a:rPr>
              <a:t>SELECT *  FROM Table</a:t>
            </a:r>
            <a:br>
              <a:rPr lang="en-US" sz="1400" i="1" spc="-20" dirty="0">
                <a:solidFill>
                  <a:srgbClr val="FFFFFF"/>
                </a:solidFill>
                <a:ea typeface="Amazon Ember Light" panose="020B0403020204020204" pitchFamily="34" charset="0"/>
                <a:cs typeface="Amazon Ember Light" panose="020B0403020204020204" pitchFamily="34" charset="0"/>
              </a:rPr>
            </a:br>
            <a:r>
              <a:rPr lang="en-US" sz="1400" i="1" spc="-20" dirty="0">
                <a:solidFill>
                  <a:srgbClr val="FFFFFF"/>
                </a:solidFill>
                <a:ea typeface="Amazon Ember Light" panose="020B0403020204020204" pitchFamily="34" charset="0"/>
                <a:cs typeface="Amazon Ember Light" panose="020B0403020204020204" pitchFamily="34" charset="0"/>
              </a:rPr>
              <a:t>WHERE pk = '</a:t>
            </a:r>
            <a:r>
              <a:rPr lang="en-US" sz="1400" i="1" spc="-20" dirty="0" err="1">
                <a:solidFill>
                  <a:srgbClr val="FFFFFF"/>
                </a:solidFill>
                <a:ea typeface="Amazon Ember Light" panose="020B0403020204020204" pitchFamily="34" charset="0"/>
                <a:cs typeface="Amazon Ember Light" panose="020B0403020204020204" pitchFamily="34" charset="0"/>
              </a:rPr>
              <a:t>CartUUID</a:t>
            </a:r>
            <a:r>
              <a:rPr lang="en-US" sz="1400" i="1" spc="-20" dirty="0">
                <a:solidFill>
                  <a:srgbClr val="FFFFFF"/>
                </a:solidFill>
                <a:ea typeface="Amazon Ember Light" panose="020B0403020204020204" pitchFamily="34" charset="0"/>
                <a:cs typeface="Amazon Ember Light" panose="020B0403020204020204" pitchFamily="34" charset="0"/>
              </a:rPr>
              <a:t>’</a:t>
            </a:r>
            <a:br>
              <a:rPr lang="en-US" sz="1400" i="1" spc="-20" dirty="0">
                <a:solidFill>
                  <a:srgbClr val="FFFFFF"/>
                </a:solidFill>
                <a:ea typeface="Amazon Ember Light" panose="020B0403020204020204" pitchFamily="34" charset="0"/>
                <a:cs typeface="Amazon Ember Light" panose="020B0403020204020204" pitchFamily="34" charset="0"/>
              </a:rPr>
            </a:br>
            <a:r>
              <a:rPr lang="en-US" sz="1400" i="1" spc="-20" dirty="0">
                <a:solidFill>
                  <a:srgbClr val="FFFFFF"/>
                </a:solidFill>
                <a:ea typeface="Amazon Ember Light" panose="020B0403020204020204" pitchFamily="34" charset="0"/>
                <a:cs typeface="Amazon Ember Light" panose="020B0403020204020204" pitchFamily="34" charset="0"/>
              </a:rPr>
              <a:t>AND </a:t>
            </a:r>
            <a:r>
              <a:rPr lang="en-US" sz="1400" i="1" spc="-20" dirty="0" err="1">
                <a:solidFill>
                  <a:srgbClr val="FFFFFF"/>
                </a:solidFill>
                <a:ea typeface="Amazon Ember Light" panose="020B0403020204020204" pitchFamily="34" charset="0"/>
                <a:cs typeface="Amazon Ember Light" panose="020B0403020204020204" pitchFamily="34" charset="0"/>
              </a:rPr>
              <a:t>sk</a:t>
            </a:r>
            <a:r>
              <a:rPr lang="en-US" sz="1400" i="1" spc="-20" dirty="0">
                <a:solidFill>
                  <a:srgbClr val="FFFFFF"/>
                </a:solidFill>
                <a:ea typeface="Amazon Ember Light" panose="020B0403020204020204" pitchFamily="34" charset="0"/>
                <a:cs typeface="Amazon Ember Light" panose="020B0403020204020204" pitchFamily="34" charset="0"/>
              </a:rPr>
              <a:t> BETWEEN '2019-08-01' AND '2019-08-07'</a:t>
            </a:r>
            <a:br>
              <a:rPr lang="en-US" sz="1400" i="1" spc="-20" dirty="0">
                <a:solidFill>
                  <a:srgbClr val="FFFFFF"/>
                </a:solidFill>
                <a:ea typeface="Amazon Ember Light" panose="020B0403020204020204" pitchFamily="34" charset="0"/>
                <a:cs typeface="Amazon Ember Light" panose="020B0403020204020204" pitchFamily="34" charset="0"/>
              </a:rPr>
            </a:br>
            <a:r>
              <a:rPr lang="en-US" sz="1400" i="1" spc="-20" dirty="0">
                <a:solidFill>
                  <a:srgbClr val="FFFFFF"/>
                </a:solidFill>
                <a:ea typeface="Amazon Ember Light" panose="020B0403020204020204" pitchFamily="34" charset="0"/>
                <a:cs typeface="Amazon Ember Light" panose="020B0403020204020204" pitchFamily="34" charset="0"/>
              </a:rPr>
              <a:t>AND a1 &lt; 100</a:t>
            </a:r>
            <a:br>
              <a:rPr lang="en-US" sz="1400" i="1" spc="-20" dirty="0">
                <a:solidFill>
                  <a:srgbClr val="FFFFFF"/>
                </a:solidFill>
                <a:ea typeface="Amazon Ember Light" panose="020B0403020204020204" pitchFamily="34" charset="0"/>
                <a:cs typeface="Amazon Ember Light" panose="020B0403020204020204" pitchFamily="34" charset="0"/>
              </a:rPr>
            </a:br>
            <a:r>
              <a:rPr lang="en-US" sz="1400" i="1" spc="-20" dirty="0">
                <a:solidFill>
                  <a:srgbClr val="FFFFFF"/>
                </a:solidFill>
                <a:ea typeface="Amazon Ember Light" panose="020B0403020204020204" pitchFamily="34" charset="0"/>
                <a:cs typeface="Amazon Ember Light" panose="020B0403020204020204" pitchFamily="34" charset="0"/>
              </a:rPr>
              <a:t>ORDER BY </a:t>
            </a:r>
            <a:r>
              <a:rPr lang="en-US" sz="1400" i="1" spc="-20" dirty="0" err="1">
                <a:solidFill>
                  <a:srgbClr val="FFFFFF"/>
                </a:solidFill>
                <a:ea typeface="Amazon Ember Light" panose="020B0403020204020204" pitchFamily="34" charset="0"/>
                <a:cs typeface="Amazon Ember Light" panose="020B0403020204020204" pitchFamily="34" charset="0"/>
              </a:rPr>
              <a:t>sk</a:t>
            </a:r>
            <a:r>
              <a:rPr lang="en-US" sz="1400" i="1" spc="-20" dirty="0">
                <a:solidFill>
                  <a:srgbClr val="FFFFFF"/>
                </a:solidFill>
                <a:ea typeface="Amazon Ember Light" panose="020B0403020204020204" pitchFamily="34" charset="0"/>
                <a:cs typeface="Amazon Ember Light" panose="020B0403020204020204" pitchFamily="34" charset="0"/>
              </a:rPr>
              <a:t> DESC; </a:t>
            </a:r>
          </a:p>
        </p:txBody>
      </p:sp>
      <p:sp>
        <p:nvSpPr>
          <p:cNvPr id="52" name="Right Brace 51">
            <a:extLst>
              <a:ext uri="{FF2B5EF4-FFF2-40B4-BE49-F238E27FC236}">
                <a16:creationId xmlns:a16="http://schemas.microsoft.com/office/drawing/2014/main" id="{91E04287-9895-7D43-A3AD-D9661EEBE297}"/>
              </a:ext>
            </a:extLst>
          </p:cNvPr>
          <p:cNvSpPr/>
          <p:nvPr/>
        </p:nvSpPr>
        <p:spPr>
          <a:xfrm rot="10800000">
            <a:off x="3408758" y="238373"/>
            <a:ext cx="309043" cy="1169552"/>
          </a:xfrm>
          <a:prstGeom prst="rightBrace">
            <a:avLst>
              <a:gd name="adj1" fmla="val 8333"/>
              <a:gd name="adj2" fmla="val 36903"/>
            </a:avLst>
          </a:prstGeom>
          <a:ln w="25400">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1D516C"/>
              </a:solidFill>
              <a:effectLst/>
              <a:uLnTx/>
              <a:uFillTx/>
              <a:latin typeface="Century Gothic" charset="0"/>
              <a:ea typeface="Century Gothic" charset="0"/>
              <a:cs typeface="Century Gothic" charset="0"/>
            </a:endParaRPr>
          </a:p>
        </p:txBody>
      </p:sp>
    </p:spTree>
    <p:extLst>
      <p:ext uri="{BB962C8B-B14F-4D97-AF65-F5344CB8AC3E}">
        <p14:creationId xmlns:p14="http://schemas.microsoft.com/office/powerpoint/2010/main" val="1291362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0167F7-97D9-A147-B4EE-3250D3306FD2}"/>
              </a:ext>
            </a:extLst>
          </p:cNvPr>
          <p:cNvPicPr>
            <a:picLocks noChangeAspect="1"/>
          </p:cNvPicPr>
          <p:nvPr/>
        </p:nvPicPr>
        <p:blipFill>
          <a:blip r:embed="rId3"/>
          <a:stretch>
            <a:fillRect/>
          </a:stretch>
        </p:blipFill>
        <p:spPr>
          <a:xfrm>
            <a:off x="2757883" y="916159"/>
            <a:ext cx="4554782" cy="3751369"/>
          </a:xfrm>
          <a:prstGeom prst="rect">
            <a:avLst/>
          </a:prstGeom>
        </p:spPr>
      </p:pic>
      <p:sp>
        <p:nvSpPr>
          <p:cNvPr id="6" name="Title 5">
            <a:extLst>
              <a:ext uri="{FF2B5EF4-FFF2-40B4-BE49-F238E27FC236}">
                <a16:creationId xmlns:a16="http://schemas.microsoft.com/office/drawing/2014/main" id="{CBAB28A4-9D11-6245-833D-8A311829A480}"/>
              </a:ext>
            </a:extLst>
          </p:cNvPr>
          <p:cNvSpPr>
            <a:spLocks noGrp="1"/>
          </p:cNvSpPr>
          <p:nvPr>
            <p:ph type="title"/>
          </p:nvPr>
        </p:nvSpPr>
        <p:spPr/>
        <p:txBody>
          <a:bodyPr/>
          <a:lstStyle/>
          <a:p>
            <a:r>
              <a:rPr lang="en-SE"/>
              <a:t>Device Log</a:t>
            </a:r>
            <a:r>
              <a:rPr lang="en-US" dirty="0"/>
              <a:t>s: </a:t>
            </a:r>
            <a:r>
              <a:rPr lang="en-US" sz="2400" dirty="0"/>
              <a:t>Filter Expressions vs Sort Key Conditions</a:t>
            </a:r>
            <a:endParaRPr lang="en-SE" dirty="0"/>
          </a:p>
        </p:txBody>
      </p:sp>
      <p:sp>
        <p:nvSpPr>
          <p:cNvPr id="34" name="Rounded Rectangle 33">
            <a:extLst>
              <a:ext uri="{FF2B5EF4-FFF2-40B4-BE49-F238E27FC236}">
                <a16:creationId xmlns:a16="http://schemas.microsoft.com/office/drawing/2014/main" id="{D2DC1272-AE5F-2548-AF87-9F4234719B87}"/>
              </a:ext>
            </a:extLst>
          </p:cNvPr>
          <p:cNvSpPr/>
          <p:nvPr/>
        </p:nvSpPr>
        <p:spPr>
          <a:xfrm>
            <a:off x="2757883" y="1153131"/>
            <a:ext cx="1742910" cy="3534070"/>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E" sz="1125" dirty="0"/>
          </a:p>
        </p:txBody>
      </p:sp>
      <p:sp>
        <p:nvSpPr>
          <p:cNvPr id="35" name="TextBox 23">
            <a:extLst>
              <a:ext uri="{FF2B5EF4-FFF2-40B4-BE49-F238E27FC236}">
                <a16:creationId xmlns:a16="http://schemas.microsoft.com/office/drawing/2014/main" id="{8779DF7E-72C8-EB4C-A25E-7665FAE9D94A}"/>
              </a:ext>
            </a:extLst>
          </p:cNvPr>
          <p:cNvSpPr txBox="1">
            <a:spLocks noChangeArrowheads="1"/>
          </p:cNvSpPr>
          <p:nvPr/>
        </p:nvSpPr>
        <p:spPr bwMode="auto">
          <a:xfrm>
            <a:off x="914065" y="1036992"/>
            <a:ext cx="129643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defRPr/>
            </a:pPr>
            <a:r>
              <a:rPr lang="en-US" altLang="en-US" sz="18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High cardinality</a:t>
            </a:r>
          </a:p>
        </p:txBody>
      </p:sp>
      <p:cxnSp>
        <p:nvCxnSpPr>
          <p:cNvPr id="36" name="Straight Arrow Connector 35">
            <a:extLst>
              <a:ext uri="{FF2B5EF4-FFF2-40B4-BE49-F238E27FC236}">
                <a16:creationId xmlns:a16="http://schemas.microsoft.com/office/drawing/2014/main" id="{7FE3C606-C6A7-E742-AFFC-D8F00F5EC8AD}"/>
              </a:ext>
            </a:extLst>
          </p:cNvPr>
          <p:cNvCxnSpPr>
            <a:cxnSpLocks/>
          </p:cNvCxnSpPr>
          <p:nvPr/>
        </p:nvCxnSpPr>
        <p:spPr>
          <a:xfrm>
            <a:off x="1562284" y="1246394"/>
            <a:ext cx="1195599" cy="191881"/>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Rounded Rectangle 36">
            <a:extLst>
              <a:ext uri="{FF2B5EF4-FFF2-40B4-BE49-F238E27FC236}">
                <a16:creationId xmlns:a16="http://schemas.microsoft.com/office/drawing/2014/main" id="{A22476BF-180A-BD44-82D6-5C69DFBE264A}"/>
              </a:ext>
            </a:extLst>
          </p:cNvPr>
          <p:cNvSpPr/>
          <p:nvPr/>
        </p:nvSpPr>
        <p:spPr>
          <a:xfrm>
            <a:off x="4625665" y="1153132"/>
            <a:ext cx="1393658" cy="2122642"/>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E" sz="1125" dirty="0"/>
          </a:p>
        </p:txBody>
      </p:sp>
      <p:sp>
        <p:nvSpPr>
          <p:cNvPr id="40" name="TextBox 23">
            <a:extLst>
              <a:ext uri="{FF2B5EF4-FFF2-40B4-BE49-F238E27FC236}">
                <a16:creationId xmlns:a16="http://schemas.microsoft.com/office/drawing/2014/main" id="{2EE4EFD3-F63F-9A41-9687-46CD7B7CC071}"/>
              </a:ext>
            </a:extLst>
          </p:cNvPr>
          <p:cNvSpPr txBox="1">
            <a:spLocks noChangeArrowheads="1"/>
          </p:cNvSpPr>
          <p:nvPr/>
        </p:nvSpPr>
        <p:spPr bwMode="auto">
          <a:xfrm>
            <a:off x="914064" y="2049082"/>
            <a:ext cx="129643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defRPr/>
            </a:pPr>
            <a:r>
              <a:rPr lang="en-US" altLang="en-US" sz="18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Sorted by date time</a:t>
            </a:r>
          </a:p>
        </p:txBody>
      </p:sp>
      <p:cxnSp>
        <p:nvCxnSpPr>
          <p:cNvPr id="42" name="Straight Arrow Connector 41">
            <a:extLst>
              <a:ext uri="{FF2B5EF4-FFF2-40B4-BE49-F238E27FC236}">
                <a16:creationId xmlns:a16="http://schemas.microsoft.com/office/drawing/2014/main" id="{27239D15-9515-4146-B67F-AAE5FCA7B678}"/>
              </a:ext>
            </a:extLst>
          </p:cNvPr>
          <p:cNvCxnSpPr>
            <a:cxnSpLocks/>
            <a:endCxn id="37" idx="1"/>
          </p:cNvCxnSpPr>
          <p:nvPr/>
        </p:nvCxnSpPr>
        <p:spPr>
          <a:xfrm flipV="1">
            <a:off x="2057977" y="2214452"/>
            <a:ext cx="2567688" cy="22674"/>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43" name="Rounded Rectangle 42">
            <a:extLst>
              <a:ext uri="{FF2B5EF4-FFF2-40B4-BE49-F238E27FC236}">
                <a16:creationId xmlns:a16="http://schemas.microsoft.com/office/drawing/2014/main" id="{DFAF6C6E-9B4A-E041-804F-9DE228B7F494}"/>
              </a:ext>
            </a:extLst>
          </p:cNvPr>
          <p:cNvSpPr/>
          <p:nvPr/>
        </p:nvSpPr>
        <p:spPr>
          <a:xfrm>
            <a:off x="6270378" y="1342845"/>
            <a:ext cx="699906" cy="3324683"/>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E" sz="1125" dirty="0"/>
          </a:p>
        </p:txBody>
      </p:sp>
      <p:sp>
        <p:nvSpPr>
          <p:cNvPr id="44" name="TextBox 23">
            <a:extLst>
              <a:ext uri="{FF2B5EF4-FFF2-40B4-BE49-F238E27FC236}">
                <a16:creationId xmlns:a16="http://schemas.microsoft.com/office/drawing/2014/main" id="{4E3268E9-0671-C448-931A-838A99DBDB18}"/>
              </a:ext>
            </a:extLst>
          </p:cNvPr>
          <p:cNvSpPr txBox="1">
            <a:spLocks noChangeArrowheads="1"/>
          </p:cNvSpPr>
          <p:nvPr/>
        </p:nvSpPr>
        <p:spPr bwMode="auto">
          <a:xfrm>
            <a:off x="886411" y="3437486"/>
            <a:ext cx="129643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defRPr/>
            </a:pPr>
            <a:r>
              <a:rPr lang="en-US" altLang="en-US" sz="18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Filter by Status</a:t>
            </a:r>
          </a:p>
        </p:txBody>
      </p:sp>
      <p:cxnSp>
        <p:nvCxnSpPr>
          <p:cNvPr id="45" name="Straight Arrow Connector 44">
            <a:extLst>
              <a:ext uri="{FF2B5EF4-FFF2-40B4-BE49-F238E27FC236}">
                <a16:creationId xmlns:a16="http://schemas.microsoft.com/office/drawing/2014/main" id="{8B2A231E-6DC5-0045-99B1-6BC91478A66B}"/>
              </a:ext>
            </a:extLst>
          </p:cNvPr>
          <p:cNvCxnSpPr>
            <a:cxnSpLocks/>
          </p:cNvCxnSpPr>
          <p:nvPr/>
        </p:nvCxnSpPr>
        <p:spPr>
          <a:xfrm>
            <a:off x="1715597" y="3894109"/>
            <a:ext cx="4554782" cy="155083"/>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61639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40" grpId="0"/>
      <p:bldP spid="43" grpId="0" animBg="1"/>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AAC5CE7-90FD-BE45-A30E-2E2CF5DCAA7B}"/>
              </a:ext>
            </a:extLst>
          </p:cNvPr>
          <p:cNvPicPr>
            <a:picLocks noChangeAspect="1"/>
          </p:cNvPicPr>
          <p:nvPr/>
        </p:nvPicPr>
        <p:blipFill>
          <a:blip r:embed="rId3"/>
          <a:stretch>
            <a:fillRect/>
          </a:stretch>
        </p:blipFill>
        <p:spPr>
          <a:xfrm>
            <a:off x="4673883" y="857398"/>
            <a:ext cx="4050436" cy="3335984"/>
          </a:xfrm>
          <a:prstGeom prst="rect">
            <a:avLst/>
          </a:prstGeom>
        </p:spPr>
      </p:pic>
      <p:sp>
        <p:nvSpPr>
          <p:cNvPr id="26" name="Title 1">
            <a:extLst>
              <a:ext uri="{FF2B5EF4-FFF2-40B4-BE49-F238E27FC236}">
                <a16:creationId xmlns:a16="http://schemas.microsoft.com/office/drawing/2014/main" id="{F9EDA7B3-E322-A94C-BB82-300578CB6EFE}"/>
              </a:ext>
            </a:extLst>
          </p:cNvPr>
          <p:cNvSpPr>
            <a:spLocks noGrp="1"/>
          </p:cNvSpPr>
          <p:nvPr>
            <p:ph type="title"/>
          </p:nvPr>
        </p:nvSpPr>
        <p:spPr>
          <a:xfrm>
            <a:off x="342900" y="114936"/>
            <a:ext cx="8444663" cy="545741"/>
          </a:xfrm>
        </p:spPr>
        <p:txBody>
          <a:bodyPr/>
          <a:lstStyle/>
          <a:p>
            <a:pPr>
              <a:defRPr/>
            </a:pPr>
            <a:r>
              <a:rPr lang="en-US" altLang="en-US" sz="2500" dirty="0">
                <a:solidFill>
                  <a:srgbClr val="FFFFFF"/>
                </a:solidFill>
              </a:rPr>
              <a:t>Access Pattern: </a:t>
            </a:r>
            <a:br>
              <a:rPr lang="en-US" altLang="en-US" sz="2500" dirty="0">
                <a:solidFill>
                  <a:srgbClr val="FFFFFF"/>
                </a:solidFill>
              </a:rPr>
            </a:br>
            <a:r>
              <a:rPr lang="en-US" altLang="en-US" sz="2000" dirty="0">
                <a:solidFill>
                  <a:srgbClr val="FFFFFF"/>
                </a:solidFill>
              </a:rPr>
              <a:t>Fetch all warning logs for a device that are sorted in descending order</a:t>
            </a:r>
            <a:br>
              <a:rPr lang="en-US" altLang="en-US" sz="2500" dirty="0">
                <a:solidFill>
                  <a:srgbClr val="FFFFFF"/>
                </a:solidFill>
              </a:rPr>
            </a:br>
            <a:endParaRPr lang="en-US" altLang="en-US" sz="2500" dirty="0">
              <a:solidFill>
                <a:srgbClr val="FFFFFF"/>
              </a:solidFill>
            </a:endParaRPr>
          </a:p>
        </p:txBody>
      </p:sp>
      <p:sp>
        <p:nvSpPr>
          <p:cNvPr id="27" name="Content Placeholder 2">
            <a:extLst>
              <a:ext uri="{FF2B5EF4-FFF2-40B4-BE49-F238E27FC236}">
                <a16:creationId xmlns:a16="http://schemas.microsoft.com/office/drawing/2014/main" id="{3B73A923-5CA8-5C45-A2F3-245F67B21040}"/>
              </a:ext>
            </a:extLst>
          </p:cNvPr>
          <p:cNvSpPr>
            <a:spLocks noGrp="1"/>
          </p:cNvSpPr>
          <p:nvPr>
            <p:ph sz="half" idx="1"/>
          </p:nvPr>
        </p:nvSpPr>
        <p:spPr>
          <a:xfrm>
            <a:off x="286639" y="1584594"/>
            <a:ext cx="3237063" cy="1321998"/>
          </a:xfrm>
        </p:spPr>
        <p:txBody>
          <a:bodyPr>
            <a:normAutofit/>
          </a:bodyPr>
          <a:lstStyle/>
          <a:p>
            <a:pPr lvl="0">
              <a:spcBef>
                <a:spcPct val="0"/>
              </a:spcBef>
              <a:defRPr/>
            </a:pPr>
            <a:r>
              <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SELECT * FROM </a:t>
            </a:r>
            <a:r>
              <a:rPr lang="en-US" altLang="en-US" sz="16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DeviceLog</a:t>
            </a:r>
            <a:endPar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lvl="0">
              <a:spcBef>
                <a:spcPct val="0"/>
              </a:spcBef>
              <a:defRPr/>
            </a:pPr>
            <a:r>
              <a:rPr lang="en-US" alt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WHERE</a:t>
            </a:r>
            <a:r>
              <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altLang="en-US" sz="16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DeviceID</a:t>
            </a:r>
            <a:r>
              <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 ‘d#12345' </a:t>
            </a:r>
          </a:p>
          <a:p>
            <a:pPr lvl="0">
              <a:spcBef>
                <a:spcPct val="0"/>
              </a:spcBef>
              <a:defRPr/>
            </a:pPr>
            <a:r>
              <a:rPr lang="en-US" alt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ORDER BY</a:t>
            </a:r>
            <a:r>
              <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Date </a:t>
            </a:r>
            <a:r>
              <a:rPr lang="en-US" alt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DESC</a:t>
            </a:r>
          </a:p>
          <a:p>
            <a:pPr lvl="0">
              <a:spcBef>
                <a:spcPct val="0"/>
              </a:spcBef>
              <a:defRPr/>
            </a:pPr>
            <a:r>
              <a:rPr lang="en-US" alt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FILTER ON</a:t>
            </a:r>
            <a:r>
              <a:rPr lang="en-US" alt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State=‘WARNING1'</a:t>
            </a:r>
          </a:p>
          <a:p>
            <a:pPr>
              <a:spcBef>
                <a:spcPts val="0"/>
              </a:spcBef>
              <a:defRPr/>
            </a:pPr>
            <a:endParaRPr lang="en-GB" sz="1375" dirty="0">
              <a:latin typeface="Amazon Ember" panose="020B0603020204020204" pitchFamily="34" charset="0"/>
              <a:ea typeface="Amazon Ember" panose="020B0603020204020204" pitchFamily="34" charset="0"/>
              <a:cs typeface="Amazon Ember" panose="020B0603020204020204" pitchFamily="34" charset="0"/>
            </a:endParaRPr>
          </a:p>
          <a:p>
            <a:pPr>
              <a:spcBef>
                <a:spcPts val="0"/>
              </a:spcBef>
              <a:defRPr/>
            </a:pPr>
            <a:endParaRPr lang="en-US" sz="1375" dirty="0">
              <a:latin typeface="Amazon Ember" panose="020B0603020204020204" pitchFamily="34" charset="0"/>
              <a:ea typeface="Amazon Ember" panose="020B0603020204020204" pitchFamily="34" charset="0"/>
              <a:cs typeface="Amazon Ember" panose="020B0603020204020204" pitchFamily="34" charset="0"/>
            </a:endParaRPr>
          </a:p>
          <a:p>
            <a:endParaRPr lang="en-SE" sz="1375" dirty="0"/>
          </a:p>
        </p:txBody>
      </p:sp>
      <p:sp>
        <p:nvSpPr>
          <p:cNvPr id="28" name="Content Placeholder 2">
            <a:extLst>
              <a:ext uri="{FF2B5EF4-FFF2-40B4-BE49-F238E27FC236}">
                <a16:creationId xmlns:a16="http://schemas.microsoft.com/office/drawing/2014/main" id="{483480AC-D808-B244-9CF7-A5B02DFAF33D}"/>
              </a:ext>
            </a:extLst>
          </p:cNvPr>
          <p:cNvSpPr txBox="1">
            <a:spLocks/>
          </p:cNvSpPr>
          <p:nvPr/>
        </p:nvSpPr>
        <p:spPr>
          <a:xfrm>
            <a:off x="286639" y="3342605"/>
            <a:ext cx="7927676" cy="1523693"/>
          </a:xfrm>
          <a:prstGeom prst="rect">
            <a:avLst/>
          </a:prstGeom>
        </p:spPr>
        <p:txBody>
          <a:bodyPr vert="horz" lIns="57150" tIns="28575" rIns="57150" bIns="28575" rtlCol="0">
            <a:normAutofit lnSpcReduction="10000"/>
          </a:bodyPr>
          <a:lstStyle>
            <a:lvl1pPr marL="0" indent="0" algn="l" defTabSz="731520" rtl="0" eaLnBrk="1" latinLnBrk="0" hangingPunct="1">
              <a:spcBef>
                <a:spcPct val="20000"/>
              </a:spcBef>
              <a:buFontTx/>
              <a:buNone/>
              <a:defRPr sz="32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194560" indent="0" algn="l" defTabSz="731520" rtl="0" eaLnBrk="1" latinLnBrk="0" hangingPunct="1">
              <a:spcBef>
                <a:spcPct val="20000"/>
              </a:spcBef>
              <a:buFont typeface="Arial"/>
              <a:buNone/>
              <a:defRPr sz="26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a:spcBef>
                <a:spcPct val="0"/>
              </a:spcBef>
              <a:defRPr/>
            </a:pP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aws</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dynamodb</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query </a:t>
            </a: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--table-name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DeviceLog</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p>
          <a:p>
            <a:pPr>
              <a:spcBef>
                <a:spcPct val="0"/>
              </a:spcBef>
              <a:defRPr/>
            </a:pPr>
            <a:r>
              <a:rPr lang="en-GB" sz="1375" dirty="0">
                <a:latin typeface="Amazon Ember" panose="020B0603020204020204" pitchFamily="34" charset="0"/>
                <a:ea typeface="Amazon Ember" panose="020B0603020204020204" pitchFamily="34" charset="0"/>
                <a:cs typeface="Amazon Ember" panose="020B0603020204020204" pitchFamily="34" charset="0"/>
              </a:rPr>
              <a:t>--</a:t>
            </a:r>
            <a:r>
              <a:rPr lang="en-GB" sz="137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key-condition-expression</a:t>
            </a:r>
            <a:r>
              <a:rPr lang="en-GB" sz="1375" dirty="0">
                <a:latin typeface="Amazon Ember" panose="020B0603020204020204" pitchFamily="34" charset="0"/>
                <a:ea typeface="Amazon Ember" panose="020B0603020204020204" pitchFamily="34" charset="0"/>
                <a:cs typeface="Amazon Ember" panose="020B0603020204020204" pitchFamily="34" charset="0"/>
              </a:rPr>
              <a:t> </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dID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dID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p>
          <a:p>
            <a:pPr>
              <a:spcBef>
                <a:spcPct val="0"/>
              </a:spcBef>
              <a:defRPr/>
            </a:pPr>
            <a:r>
              <a:rPr lang="en-GB" sz="1375" dirty="0">
                <a:latin typeface="Amazon Ember" panose="020B0603020204020204" pitchFamily="34" charset="0"/>
                <a:ea typeface="Amazon Ember" panose="020B0603020204020204" pitchFamily="34" charset="0"/>
                <a:cs typeface="Amazon Ember" panose="020B0603020204020204" pitchFamily="34" charset="0"/>
              </a:rPr>
              <a:t>--</a:t>
            </a:r>
            <a:r>
              <a:rPr lang="en-GB" sz="137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no-scan-index-forward</a:t>
            </a:r>
          </a:p>
          <a:p>
            <a:pPr>
              <a:spcBef>
                <a:spcPct val="0"/>
              </a:spcBef>
              <a:defRPr/>
            </a:pPr>
            <a:r>
              <a:rPr lang="en-GB" sz="1375" dirty="0">
                <a:latin typeface="Amazon Ember" panose="020B0603020204020204" pitchFamily="34" charset="0"/>
                <a:ea typeface="Amazon Ember" panose="020B0603020204020204" pitchFamily="34" charset="0"/>
                <a:cs typeface="Amazon Ember" panose="020B0603020204020204" pitchFamily="34" charset="0"/>
              </a:rPr>
              <a:t>--</a:t>
            </a:r>
            <a:r>
              <a:rPr lang="en-GB" sz="1375"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filter-expression</a:t>
            </a:r>
            <a:r>
              <a:rPr lang="en-GB" sz="1375" dirty="0">
                <a:latin typeface="Amazon Ember" panose="020B0603020204020204" pitchFamily="34" charset="0"/>
                <a:ea typeface="Amazon Ember" panose="020B0603020204020204" pitchFamily="34" charset="0"/>
                <a:cs typeface="Amazon Ember" panose="020B0603020204020204" pitchFamily="34" charset="0"/>
              </a:rPr>
              <a:t> </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 = :s”</a:t>
            </a: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--expression-attribute-names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dID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DeviceID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 “State}’</a:t>
            </a:r>
          </a:p>
          <a:p>
            <a:pPr>
              <a:spcBef>
                <a:spcPct val="0"/>
              </a:spcBef>
              <a:defRPr/>
            </a:pP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--expression-attribute-values ‘{“:</a:t>
            </a:r>
            <a:r>
              <a:rPr lang="en-GB" sz="1375"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dID</a:t>
            </a:r>
            <a:r>
              <a:rPr lang="en-GB"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{“S”:”d#12345”}, “:s”: {“S”:”WARNING1”}}’</a:t>
            </a:r>
            <a:endParaRPr lang="en-US" sz="1375"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SE" sz="1375"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Rounded Rectangle 28">
            <a:extLst>
              <a:ext uri="{FF2B5EF4-FFF2-40B4-BE49-F238E27FC236}">
                <a16:creationId xmlns:a16="http://schemas.microsoft.com/office/drawing/2014/main" id="{1E485387-DFF7-5742-B0CF-4D481BE0DF4A}"/>
              </a:ext>
            </a:extLst>
          </p:cNvPr>
          <p:cNvSpPr/>
          <p:nvPr/>
        </p:nvSpPr>
        <p:spPr>
          <a:xfrm>
            <a:off x="4688171" y="1271890"/>
            <a:ext cx="3818149" cy="1206646"/>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E" sz="1125" dirty="0"/>
          </a:p>
        </p:txBody>
      </p:sp>
      <p:sp>
        <p:nvSpPr>
          <p:cNvPr id="30" name="Rounded Rectangle 29">
            <a:extLst>
              <a:ext uri="{FF2B5EF4-FFF2-40B4-BE49-F238E27FC236}">
                <a16:creationId xmlns:a16="http://schemas.microsoft.com/office/drawing/2014/main" id="{9FEC7393-8D95-B442-92B4-57B01827E198}"/>
              </a:ext>
            </a:extLst>
          </p:cNvPr>
          <p:cNvSpPr/>
          <p:nvPr/>
        </p:nvSpPr>
        <p:spPr>
          <a:xfrm>
            <a:off x="4673883" y="2536548"/>
            <a:ext cx="3818149" cy="370044"/>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E" sz="1125" dirty="0"/>
          </a:p>
        </p:txBody>
      </p:sp>
      <p:sp>
        <p:nvSpPr>
          <p:cNvPr id="31" name="TextBox 23">
            <a:extLst>
              <a:ext uri="{FF2B5EF4-FFF2-40B4-BE49-F238E27FC236}">
                <a16:creationId xmlns:a16="http://schemas.microsoft.com/office/drawing/2014/main" id="{74D8F739-89C7-FD4D-A170-09313E392084}"/>
              </a:ext>
            </a:extLst>
          </p:cNvPr>
          <p:cNvSpPr txBox="1">
            <a:spLocks noChangeArrowheads="1"/>
          </p:cNvSpPr>
          <p:nvPr/>
        </p:nvSpPr>
        <p:spPr bwMode="auto">
          <a:xfrm>
            <a:off x="3260608" y="1366616"/>
            <a:ext cx="111120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defRPr/>
            </a:pPr>
            <a:r>
              <a:rPr lang="en-US" altLang="en-US" sz="1800"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Returned</a:t>
            </a:r>
          </a:p>
        </p:txBody>
      </p:sp>
      <p:cxnSp>
        <p:nvCxnSpPr>
          <p:cNvPr id="32" name="Straight Arrow Connector 31">
            <a:extLst>
              <a:ext uri="{FF2B5EF4-FFF2-40B4-BE49-F238E27FC236}">
                <a16:creationId xmlns:a16="http://schemas.microsoft.com/office/drawing/2014/main" id="{26C98488-015B-DC4B-8B1D-FE9E9B9D1BE3}"/>
              </a:ext>
            </a:extLst>
          </p:cNvPr>
          <p:cNvCxnSpPr>
            <a:cxnSpLocks/>
          </p:cNvCxnSpPr>
          <p:nvPr/>
        </p:nvCxnSpPr>
        <p:spPr>
          <a:xfrm>
            <a:off x="4331963" y="1533970"/>
            <a:ext cx="499488" cy="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5DC34BC-7C37-E64E-BE13-20A13FB30D91}"/>
              </a:ext>
            </a:extLst>
          </p:cNvPr>
          <p:cNvCxnSpPr>
            <a:cxnSpLocks/>
          </p:cNvCxnSpPr>
          <p:nvPr/>
        </p:nvCxnSpPr>
        <p:spPr>
          <a:xfrm>
            <a:off x="4250477" y="2634457"/>
            <a:ext cx="569298" cy="5004"/>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Box 23">
            <a:extLst>
              <a:ext uri="{FF2B5EF4-FFF2-40B4-BE49-F238E27FC236}">
                <a16:creationId xmlns:a16="http://schemas.microsoft.com/office/drawing/2014/main" id="{2958A8B8-9BB9-AD43-A91C-746C671B0906}"/>
              </a:ext>
            </a:extLst>
          </p:cNvPr>
          <p:cNvSpPr txBox="1">
            <a:spLocks noChangeArrowheads="1"/>
          </p:cNvSpPr>
          <p:nvPr/>
        </p:nvSpPr>
        <p:spPr bwMode="auto">
          <a:xfrm>
            <a:off x="3291107" y="2457966"/>
            <a:ext cx="9593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defRPr sz="2400">
                <a:solidFill>
                  <a:srgbClr val="4D4D4C"/>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defRPr/>
            </a:pPr>
            <a:r>
              <a:rPr lang="en-US" altLang="en-US" sz="1800"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Filtered</a:t>
            </a:r>
          </a:p>
        </p:txBody>
      </p:sp>
    </p:spTree>
    <p:extLst>
      <p:ext uri="{BB962C8B-B14F-4D97-AF65-F5344CB8AC3E}">
        <p14:creationId xmlns:p14="http://schemas.microsoft.com/office/powerpoint/2010/main" val="3343869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p:bldP spid="38" grpId="0"/>
    </p:bld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46930</TotalTime>
  <Words>9386</Words>
  <Application>Microsoft Macintosh PowerPoint</Application>
  <PresentationFormat>On-screen Show (16:9)</PresentationFormat>
  <Paragraphs>890</Paragraphs>
  <Slides>64</Slides>
  <Notes>62</Notes>
  <HiddenSlides>12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5" baseType="lpstr">
      <vt:lpstr>Amazon Ember</vt:lpstr>
      <vt:lpstr>Amazon Ember Light</vt:lpstr>
      <vt:lpstr>Amazon Ember Regular</vt:lpstr>
      <vt:lpstr>Arial</vt:lpstr>
      <vt:lpstr>Calibri</vt:lpstr>
      <vt:lpstr>Century Gothic</vt:lpstr>
      <vt:lpstr>Courier New</vt:lpstr>
      <vt:lpstr>Lucida Console</vt:lpstr>
      <vt:lpstr>Wingdings</vt:lpstr>
      <vt:lpstr>DeckTemplate-AWS</vt:lpstr>
      <vt:lpstr>Worksheet</vt:lpstr>
      <vt:lpstr>PowerPoint Presentation</vt:lpstr>
      <vt:lpstr>PowerPoint Presentation</vt:lpstr>
      <vt:lpstr>All data is relational</vt:lpstr>
      <vt:lpstr>SQL vs. NoSQL design pattern</vt:lpstr>
      <vt:lpstr>TENETS OF NoSQL DATA MODELING</vt:lpstr>
      <vt:lpstr>Building Queries</vt:lpstr>
      <vt:lpstr>PowerPoint Presentation</vt:lpstr>
      <vt:lpstr>Device Logs: Filter Expressions vs Sort Key Conditions</vt:lpstr>
      <vt:lpstr>Access Pattern:  Fetch all warning logs for a device that are sorted in descending order </vt:lpstr>
      <vt:lpstr>Build Composite Sort Keys to use Sort Key conditions  </vt:lpstr>
      <vt:lpstr>New Access Pattern:  Fetch all device logs for a given operator between two dates</vt:lpstr>
      <vt:lpstr>Access Pattern: logs for a given operator between two dates</vt:lpstr>
      <vt:lpstr>Access Pattern:  Fetch all escalated device logs for a given supervisor</vt:lpstr>
      <vt:lpstr>Filter Expressions</vt:lpstr>
      <vt:lpstr>Composite Sort Key:   Concatenate general attribute prior to specific attribute</vt:lpstr>
      <vt:lpstr>PowerPoint Presentation</vt:lpstr>
      <vt:lpstr>PowerPoint Presentation</vt:lpstr>
      <vt:lpstr>PowerPoint Presentation</vt:lpstr>
      <vt:lpstr>Take Aways:</vt:lpstr>
      <vt:lpstr>Artificial Sharding</vt:lpstr>
      <vt:lpstr>Scaling high write throughput &amp; low cardinality…</vt:lpstr>
      <vt:lpstr>Write shard the partition key…</vt:lpstr>
      <vt:lpstr>Even Write Distribution</vt:lpstr>
      <vt:lpstr>Retrieve result: (in parallel)</vt:lpstr>
      <vt:lpstr>How many artificial shards?  (writes)</vt:lpstr>
      <vt:lpstr>Write Shard a GSI</vt:lpstr>
      <vt:lpstr>PowerPoint Presentation</vt:lpstr>
      <vt:lpstr>Time-series data</vt:lpstr>
      <vt:lpstr>The Challenge of Indexing Time-series Inserts</vt:lpstr>
      <vt:lpstr>Time-series two-stage index: optimize queries</vt:lpstr>
      <vt:lpstr>Artificial Sharding Take Aways:</vt:lpstr>
      <vt:lpstr>Read Distribution Skew</vt:lpstr>
      <vt:lpstr>Read distribution imbalance: “popular items”</vt:lpstr>
      <vt:lpstr>PowerPoint Presentation</vt:lpstr>
      <vt:lpstr>PowerPoint Presentation</vt:lpstr>
      <vt:lpstr>PowerPoint Presentation</vt:lpstr>
      <vt:lpstr>Complex Queries &amp; Analytics </vt:lpstr>
      <vt:lpstr>DynamoDB Streams</vt:lpstr>
      <vt:lpstr>PowerPoint Presentation</vt:lpstr>
      <vt:lpstr>Serverless &amp; Event Driven Architecture</vt:lpstr>
      <vt:lpstr>Time-To-Live (TTL)</vt:lpstr>
      <vt:lpstr>Time-To-Live (TTL)</vt:lpstr>
      <vt:lpstr>Large Items,  Vertical Partitioning,  &amp; GSI Overloading</vt:lpstr>
      <vt:lpstr>PowerPoint Presentation</vt:lpstr>
      <vt:lpstr>Query read consumption</vt:lpstr>
      <vt:lpstr>PowerPoint Presentation</vt:lpstr>
      <vt:lpstr>How to query nested JSON</vt:lpstr>
      <vt:lpstr>Document Indexing</vt:lpstr>
      <vt:lpstr>Vertical Partitioning</vt:lpstr>
      <vt:lpstr>Vertical Partitioning</vt:lpstr>
      <vt:lpstr>Overloaded GSI</vt:lpstr>
      <vt:lpstr>GSI approach to querying nested JSON</vt:lpstr>
      <vt:lpstr>Write top level attributes for indexing</vt:lpstr>
      <vt:lpstr>Take Aways:</vt:lpstr>
      <vt:lpstr>'Relational’ Data Modeling</vt:lpstr>
      <vt:lpstr>How OLTP apps use data</vt:lpstr>
      <vt:lpstr>Multi-version concurrency</vt:lpstr>
      <vt:lpstr>Distributed Transactions &amp; Version History</vt:lpstr>
      <vt:lpstr>DynamoDB Transactions API</vt:lpstr>
      <vt:lpstr>Game state - Transactions API</vt:lpstr>
      <vt:lpstr>Hierarchical data example</vt:lpstr>
      <vt:lpstr>Hierarchical data structures as items</vt:lpstr>
      <vt:lpstr>Recap – what did we cover?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562</cp:revision>
  <cp:lastPrinted>2019-10-24T23:12:49Z</cp:lastPrinted>
  <dcterms:created xsi:type="dcterms:W3CDTF">2016-06-17T18:22:10Z</dcterms:created>
  <dcterms:modified xsi:type="dcterms:W3CDTF">2020-07-13T20:16:38Z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